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54" r:id="rId2"/>
  </p:sldMasterIdLst>
  <p:sldIdLst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8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40EBC-AB2E-449F-B842-4F7AAD56A3DB}" type="datetimeFigureOut">
              <a:rPr lang="en-US"/>
              <a:pPr>
                <a:defRPr/>
              </a:pPr>
              <a:t>10/22/2009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B7238-A84F-4662-B4CC-5308246E65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F1B12-79CA-4909-9556-B380ADD76E24}" type="datetimeFigureOut">
              <a:rPr lang="en-US"/>
              <a:pPr>
                <a:defRPr/>
              </a:pPr>
              <a:t>10/22/2009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4D1F4-970D-45ED-B3B9-29ACA2C38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6BA64-A974-4149-A667-56C1636FCE58}" type="datetimeFigureOut">
              <a:rPr lang="en-US"/>
              <a:pPr>
                <a:defRPr/>
              </a:pPr>
              <a:t>10/22/2009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CB1A0-521E-4BD4-92FC-0CC748FB4A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6258-93AB-4BDD-80FF-E99CACD9563E}" type="datetimeFigureOut">
              <a:rPr lang="en-US"/>
              <a:pPr>
                <a:defRPr/>
              </a:pPr>
              <a:t>10/22/2009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8B53C-7E08-4BCA-8A8B-889E1B7154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C8845-CA1F-4589-A436-B1132B5D1DCC}" type="datetimeFigureOut">
              <a:rPr lang="en-US"/>
              <a:pPr>
                <a:defRPr/>
              </a:pPr>
              <a:t>10/22/2009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B92A0-F854-47C6-95D3-59787E317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8BC8B-D9FD-4015-B7F4-DF9DE93C0638}" type="datetimeFigureOut">
              <a:rPr lang="en-US"/>
              <a:pPr>
                <a:defRPr/>
              </a:pPr>
              <a:t>10/22/2009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D70F0-C647-4225-B892-FBB3B87EF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B6EB2-6A6D-4686-88A9-48B33FBBAFA0}" type="datetimeFigureOut">
              <a:rPr lang="en-US"/>
              <a:pPr>
                <a:defRPr/>
              </a:pPr>
              <a:t>10/22/2009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495EE-BFB8-4CF5-BE47-57166B5EB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BC3D4-189F-490E-9918-738F8A037117}" type="datetimeFigureOut">
              <a:rPr lang="en-US"/>
              <a:pPr>
                <a:defRPr/>
              </a:pPr>
              <a:t>10/22/2009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70001-145F-4F61-9D1E-C5A3645DE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3A1CB-3DC6-423C-9135-C31F9EF09903}" type="datetimeFigureOut">
              <a:rPr lang="en-US"/>
              <a:pPr>
                <a:defRPr/>
              </a:pPr>
              <a:t>10/22/2009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412DB-73DC-42B4-92CA-D46F20906B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2D5C6-2DD5-4D03-BCFC-A8500D9D452E}" type="datetimeFigureOut">
              <a:rPr lang="en-US"/>
              <a:pPr>
                <a:defRPr/>
              </a:pPr>
              <a:t>10/22/2009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95357-507B-48CA-8CC3-DFB4552BC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DBC4C-0107-4AF2-9A60-33EE2575F63D}" type="datetimeFigureOut">
              <a:rPr lang="en-US"/>
              <a:pPr>
                <a:defRPr/>
              </a:pPr>
              <a:t>10/22/2009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E1CDD-E1EC-4B72-BC60-3E10B0A19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265D2-3CE5-45EB-9F5E-40DDEB614F67}" type="datetimeFigureOut">
              <a:rPr lang="en-US"/>
              <a:pPr>
                <a:defRPr/>
              </a:pPr>
              <a:t>10/22/2009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91504-C46E-464C-AA63-934302FED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67DD3-1668-4574-A541-E6FAB15DCA47}" type="datetimeFigureOut">
              <a:rPr lang="en-US"/>
              <a:pPr>
                <a:defRPr/>
              </a:pPr>
              <a:t>10/22/2009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8E0A9-8193-4371-8B5E-DB65437878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F75FF-3440-4F14-9EE7-0E1A97619D98}" type="datetimeFigureOut">
              <a:rPr lang="en-US"/>
              <a:pPr>
                <a:defRPr/>
              </a:pPr>
              <a:t>10/22/2009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358C9-24A2-4006-B897-DCA10F6F39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2A544-5C5B-463B-BE07-2838D30CFF47}" type="datetimeFigureOut">
              <a:rPr lang="en-US"/>
              <a:pPr>
                <a:defRPr/>
              </a:pPr>
              <a:t>10/22/2009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2509B-E849-48F2-BE82-76759047F7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06E99-17E8-4B37-A161-C64AA9494BD9}" type="datetimeFigureOut">
              <a:rPr lang="en-US"/>
              <a:pPr>
                <a:defRPr/>
              </a:pPr>
              <a:t>10/22/2009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C03AD-C620-413D-AD1E-CF310644E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2DAE4-E772-47C3-AC03-580B98F228EB}" type="datetimeFigureOut">
              <a:rPr lang="en-US"/>
              <a:pPr>
                <a:defRPr/>
              </a:pPr>
              <a:t>10/22/2009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B879D-AFD3-4E64-A57F-C7F52B452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A822C-727D-4990-865B-7E0A3FEEED3C}" type="datetimeFigureOut">
              <a:rPr lang="en-US"/>
              <a:pPr>
                <a:defRPr/>
              </a:pPr>
              <a:t>10/22/2009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876DD-B0BB-46C2-A188-CA5DC6E1F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6329C-9FD0-4B60-877C-4E9B8AC502DE}" type="datetimeFigureOut">
              <a:rPr lang="en-US"/>
              <a:pPr>
                <a:defRPr/>
              </a:pPr>
              <a:t>10/22/2009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E204D-7A81-484A-ABBC-158243A8D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887A4-6DEA-4FEB-8CEE-78771EDC8A49}" type="datetimeFigureOut">
              <a:rPr lang="en-US"/>
              <a:pPr>
                <a:defRPr/>
              </a:pPr>
              <a:t>10/22/2009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66CB0-ED26-4142-91E9-16E08185CA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AA01A-810F-43C2-8CDC-605E1B8E2F10}" type="datetimeFigureOut">
              <a:rPr lang="en-US"/>
              <a:pPr>
                <a:defRPr/>
              </a:pPr>
              <a:t>10/22/2009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4DD39-AE2C-4D3D-B008-3DDF63DDB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F5926-4F0C-4B56-BE23-245D5F07CAD1}" type="datetimeFigureOut">
              <a:rPr lang="en-US"/>
              <a:pPr>
                <a:defRPr/>
              </a:pPr>
              <a:t>10/22/2009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09DE7-A242-41C9-8404-CC3DFDD70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fld id="{F6429F0F-8398-4731-AE0B-AB77B3B918FF}" type="datetimeFigureOut">
              <a:rPr lang="en-US"/>
              <a:pPr>
                <a:defRPr/>
              </a:pPr>
              <a:t>10/22/2009</a:t>
            </a:fld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A6434112-1844-48BE-A75F-C167F0EF8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3" r:id="rId3"/>
    <p:sldLayoutId id="2147483662" r:id="rId4"/>
    <p:sldLayoutId id="2147483661" r:id="rId5"/>
    <p:sldLayoutId id="2147483660" r:id="rId6"/>
    <p:sldLayoutId id="2147483659" r:id="rId7"/>
    <p:sldLayoutId id="2147483658" r:id="rId8"/>
    <p:sldLayoutId id="2147483657" r:id="rId9"/>
    <p:sldLayoutId id="2147483656" r:id="rId10"/>
    <p:sldLayoutId id="21474836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 noChangeArrowheads="1"/>
          </p:cNvPicPr>
          <p:nvPr/>
        </p:nvPicPr>
        <p:blipFill>
          <a:blip r:embed="rId13"/>
          <a:srcRect b="24"/>
          <a:stretch>
            <a:fillRect/>
          </a:stretch>
        </p:blipFill>
        <p:spPr bwMode="auto">
          <a:xfrm>
            <a:off x="0" y="0"/>
            <a:ext cx="91455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D66C08-6267-4830-B40A-11DDA1D98971}" type="datetimeFigureOut">
              <a:rPr lang="en-US"/>
              <a:pPr>
                <a:defRPr/>
              </a:pPr>
              <a:t>10/22/2009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7EFD1B-3689-4592-94CD-C1277F6B7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5" r:id="rId2"/>
    <p:sldLayoutId id="2147483674" r:id="rId3"/>
    <p:sldLayoutId id="2147483673" r:id="rId4"/>
    <p:sldLayoutId id="2147483672" r:id="rId5"/>
    <p:sldLayoutId id="2147483671" r:id="rId6"/>
    <p:sldLayoutId id="2147483670" r:id="rId7"/>
    <p:sldLayoutId id="2147483669" r:id="rId8"/>
    <p:sldLayoutId id="2147483668" r:id="rId9"/>
    <p:sldLayoutId id="2147483667" r:id="rId10"/>
    <p:sldLayoutId id="21474836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7.jpeg"/><Relationship Id="rId4" Type="http://schemas.openxmlformats.org/officeDocument/2006/relationships/hyperlink" Target="http://images.google.com/imgres?imgurl=http://www.polyvore.com/cgi/img-thing?.out=jpg&amp;size=l&amp;tid=1089657&amp;imgrefurl=http://www.polyvore.com/cgi/thing?id=1089657&amp;usg=__bT7u3Cc8WjJPZLFx6zyFXOPAeKQ=&amp;h=300&amp;w=300&amp;sz=10&amp;hl=en&amp;start=8&amp;um=1&amp;tbnid=7kGtJaWWwtMlIM:&amp;tbnh=116&amp;tbnw=116&amp;prev=/images?q=sun+clipart&amp;ndsp=20&amp;hl=en&amp;safe=active&amp;rls=com.microsoft:*&amp;sa=N&amp;um=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mriecher\My%20Documents\My%20Videos\Fuel%20System%20Vent%20Tilt%20Study%20Mercury%2025-30%204%20S%20Trailer%20Over%20Tracks.ASF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subTitle" idx="1"/>
          </p:nvPr>
        </p:nvSpPr>
        <p:spPr>
          <a:xfrm>
            <a:off x="1524000" y="2057400"/>
            <a:ext cx="5424488" cy="1644650"/>
          </a:xfrm>
        </p:spPr>
        <p:txBody>
          <a:bodyPr lIns="0"/>
          <a:lstStyle/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smtClean="0">
                <a:solidFill>
                  <a:srgbClr val="003868"/>
                </a:solidFill>
              </a:rPr>
              <a:t> Pressurized Portable Marine Fuel Tanks</a:t>
            </a:r>
          </a:p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endParaRPr lang="en-US" smtClean="0">
              <a:solidFill>
                <a:srgbClr val="0E03EF"/>
              </a:solidFill>
            </a:endParaRPr>
          </a:p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smtClean="0">
                <a:solidFill>
                  <a:srgbClr val="003868"/>
                </a:solidFill>
              </a:rPr>
              <a:t> </a:t>
            </a:r>
          </a:p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endParaRPr lang="en-US" smtClean="0">
              <a:solidFill>
                <a:srgbClr val="003868"/>
              </a:solidFill>
            </a:endParaRPr>
          </a:p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smtClean="0">
                <a:solidFill>
                  <a:srgbClr val="003868"/>
                </a:solidFill>
              </a:rPr>
              <a:t>Mark Riechers</a:t>
            </a:r>
          </a:p>
        </p:txBody>
      </p:sp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2362200" y="2667000"/>
            <a:ext cx="441960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85000"/>
              </a:lnSpc>
              <a:buFont typeface="Arial" charset="0"/>
              <a:buNone/>
            </a:pPr>
            <a:endParaRPr lang="en-US" sz="3200">
              <a:latin typeface="Calibri" pitchFamily="34" charset="0"/>
            </a:endParaRPr>
          </a:p>
          <a:p>
            <a:pPr algn="ctr" eaLnBrk="0" hangingPunct="0">
              <a:lnSpc>
                <a:spcPct val="85000"/>
              </a:lnSpc>
              <a:buFont typeface="Arial" charset="0"/>
              <a:buNone/>
            </a:pPr>
            <a:endParaRPr lang="en-US" sz="3200">
              <a:latin typeface="Calibri" pitchFamily="34" charset="0"/>
            </a:endParaRPr>
          </a:p>
          <a:p>
            <a:pPr algn="ctr" eaLnBrk="0" hangingPunct="0">
              <a:lnSpc>
                <a:spcPct val="85000"/>
              </a:lnSpc>
              <a:buFont typeface="Arial" charset="0"/>
              <a:buNone/>
            </a:pPr>
            <a:endParaRPr lang="en-US" sz="3200">
              <a:latin typeface="Calibri" pitchFamily="34" charset="0"/>
            </a:endParaRPr>
          </a:p>
          <a:p>
            <a:pPr algn="ctr" eaLnBrk="0" hangingPunct="0">
              <a:lnSpc>
                <a:spcPct val="85000"/>
              </a:lnSpc>
              <a:buFont typeface="Arial" charset="0"/>
              <a:buNone/>
            </a:pPr>
            <a:endParaRPr lang="en-US" sz="32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ChangeArrowheads="1"/>
          </p:cNvSpPr>
          <p:nvPr/>
        </p:nvSpPr>
        <p:spPr bwMode="auto">
          <a:xfrm>
            <a:off x="469900" y="685800"/>
            <a:ext cx="8470900" cy="4318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anchor="ctr"/>
          <a:lstStyle/>
          <a:p>
            <a:endParaRPr lang="en-US"/>
          </a:p>
        </p:txBody>
      </p:sp>
      <p:pic>
        <p:nvPicPr>
          <p:cNvPr id="38914" name="Picture 3" descr="Fuel System Vent Tilt Study Mercury 6-15 2S Trailer Test 5"/>
          <p:cNvPicPr>
            <a:picLocks noChangeAspect="1" noChangeArrowheads="1"/>
          </p:cNvPicPr>
          <p:nvPr/>
        </p:nvPicPr>
        <p:blipFill>
          <a:blip r:embed="rId2"/>
          <a:srcRect l="45563" b="16800"/>
          <a:stretch>
            <a:fillRect/>
          </a:stretch>
        </p:blipFill>
        <p:spPr bwMode="auto">
          <a:xfrm>
            <a:off x="5688013" y="762000"/>
            <a:ext cx="2922587" cy="3351213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</p:spPr>
      </p:pic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5684838" y="2819400"/>
            <a:ext cx="1143000" cy="12954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8916" name="Picture 5" descr="Fuel System Vent Tilt Study Mercury 6-15 2S Trailer Test 5"/>
          <p:cNvPicPr>
            <a:picLocks noChangeAspect="1" noChangeArrowheads="1"/>
          </p:cNvPicPr>
          <p:nvPr/>
        </p:nvPicPr>
        <p:blipFill>
          <a:blip r:embed="rId2"/>
          <a:srcRect l="46982" t="52353" r="35991" b="16800"/>
          <a:stretch>
            <a:fillRect/>
          </a:stretch>
        </p:blipFill>
        <p:spPr bwMode="auto">
          <a:xfrm>
            <a:off x="2095500" y="3048000"/>
            <a:ext cx="2293938" cy="31178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38917" name="Line 6"/>
          <p:cNvSpPr>
            <a:spLocks noChangeShapeType="1"/>
          </p:cNvSpPr>
          <p:nvPr/>
        </p:nvSpPr>
        <p:spPr bwMode="auto">
          <a:xfrm flipV="1">
            <a:off x="4389438" y="3733800"/>
            <a:ext cx="1295400" cy="16764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8918" name="Picture 7" descr="IMG_1764"/>
          <p:cNvPicPr>
            <a:picLocks noChangeAspect="1" noChangeArrowheads="1"/>
          </p:cNvPicPr>
          <p:nvPr/>
        </p:nvPicPr>
        <p:blipFill>
          <a:blip r:embed="rId3">
            <a:lum bright="18000" contrast="42000"/>
            <a:grayscl/>
          </a:blip>
          <a:srcRect l="11588" t="14400" r="31387" b="8549"/>
          <a:stretch>
            <a:fillRect/>
          </a:stretch>
        </p:blipFill>
        <p:spPr bwMode="auto">
          <a:xfrm>
            <a:off x="4132263" y="685800"/>
            <a:ext cx="1201737" cy="1219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8919" name="Freeform 8"/>
          <p:cNvSpPr>
            <a:spLocks/>
          </p:cNvSpPr>
          <p:nvPr/>
        </p:nvSpPr>
        <p:spPr bwMode="auto">
          <a:xfrm>
            <a:off x="3017838" y="2032000"/>
            <a:ext cx="2667000" cy="1016000"/>
          </a:xfrm>
          <a:custGeom>
            <a:avLst/>
            <a:gdLst>
              <a:gd name="T0" fmla="*/ 2147483647 w 1680"/>
              <a:gd name="T1" fmla="*/ 2147483647 h 640"/>
              <a:gd name="T2" fmla="*/ 2147483647 w 1680"/>
              <a:gd name="T3" fmla="*/ 2147483647 h 640"/>
              <a:gd name="T4" fmla="*/ 2147483647 w 1680"/>
              <a:gd name="T5" fmla="*/ 2147483647 h 640"/>
              <a:gd name="T6" fmla="*/ 2147483647 w 1680"/>
              <a:gd name="T7" fmla="*/ 2147483647 h 640"/>
              <a:gd name="T8" fmla="*/ 0 w 1680"/>
              <a:gd name="T9" fmla="*/ 2147483647 h 6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0"/>
              <a:gd name="T16" fmla="*/ 0 h 640"/>
              <a:gd name="T17" fmla="*/ 1680 w 1680"/>
              <a:gd name="T18" fmla="*/ 640 h 6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0" h="640">
                <a:moveTo>
                  <a:pt x="1680" y="640"/>
                </a:moveTo>
                <a:cubicBezTo>
                  <a:pt x="1548" y="612"/>
                  <a:pt x="1416" y="584"/>
                  <a:pt x="1344" y="496"/>
                </a:cubicBezTo>
                <a:cubicBezTo>
                  <a:pt x="1272" y="408"/>
                  <a:pt x="1312" y="192"/>
                  <a:pt x="1248" y="112"/>
                </a:cubicBezTo>
                <a:cubicBezTo>
                  <a:pt x="1184" y="32"/>
                  <a:pt x="1168" y="32"/>
                  <a:pt x="960" y="16"/>
                </a:cubicBezTo>
                <a:cubicBezTo>
                  <a:pt x="752" y="0"/>
                  <a:pt x="376" y="8"/>
                  <a:pt x="0" y="16"/>
                </a:cubicBezTo>
              </a:path>
            </a:pathLst>
          </a:custGeom>
          <a:noFill/>
          <a:ln w="762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0" name="Line 9"/>
          <p:cNvSpPr>
            <a:spLocks noChangeShapeType="1"/>
          </p:cNvSpPr>
          <p:nvPr/>
        </p:nvSpPr>
        <p:spPr bwMode="auto">
          <a:xfrm>
            <a:off x="4572000" y="1905000"/>
            <a:ext cx="0" cy="152400"/>
          </a:xfrm>
          <a:prstGeom prst="line">
            <a:avLst/>
          </a:prstGeom>
          <a:noFill/>
          <a:ln w="762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1" name="Text Box 10"/>
          <p:cNvSpPr txBox="1">
            <a:spLocks noChangeArrowheads="1"/>
          </p:cNvSpPr>
          <p:nvPr/>
        </p:nvSpPr>
        <p:spPr bwMode="auto">
          <a:xfrm>
            <a:off x="1524000" y="1524000"/>
            <a:ext cx="1511300" cy="650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Portable Fuel Tank</a:t>
            </a:r>
          </a:p>
        </p:txBody>
      </p:sp>
      <p:pic>
        <p:nvPicPr>
          <p:cNvPr id="38922" name="Picture 11" descr="IMG_1766"/>
          <p:cNvPicPr>
            <a:picLocks noChangeAspect="1" noChangeArrowheads="1"/>
          </p:cNvPicPr>
          <p:nvPr/>
        </p:nvPicPr>
        <p:blipFill>
          <a:blip r:embed="rId4">
            <a:lum bright="20000" contrast="12000"/>
          </a:blip>
          <a:srcRect l="39262" t="26250" r="24300" b="17700"/>
          <a:stretch>
            <a:fillRect/>
          </a:stretch>
        </p:blipFill>
        <p:spPr bwMode="auto">
          <a:xfrm>
            <a:off x="7010400" y="4270375"/>
            <a:ext cx="1651000" cy="1903413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38923" name="Line 12"/>
          <p:cNvSpPr>
            <a:spLocks noChangeShapeType="1"/>
          </p:cNvSpPr>
          <p:nvPr/>
        </p:nvSpPr>
        <p:spPr bwMode="auto">
          <a:xfrm>
            <a:off x="6705600" y="1676400"/>
            <a:ext cx="1371600" cy="25908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4" name="Rectangle 13"/>
          <p:cNvSpPr>
            <a:spLocks noChangeArrowheads="1"/>
          </p:cNvSpPr>
          <p:nvPr/>
        </p:nvSpPr>
        <p:spPr bwMode="auto">
          <a:xfrm>
            <a:off x="228600" y="304800"/>
            <a:ext cx="37973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2400" u="sng">
                <a:solidFill>
                  <a:srgbClr val="0E03EF"/>
                </a:solidFill>
              </a:rPr>
              <a:t>Rough Road Conclusions</a:t>
            </a:r>
          </a:p>
        </p:txBody>
      </p:sp>
      <p:sp>
        <p:nvSpPr>
          <p:cNvPr id="38925" name="Text Box 14"/>
          <p:cNvSpPr txBox="1">
            <a:spLocks noChangeArrowheads="1"/>
          </p:cNvSpPr>
          <p:nvPr/>
        </p:nvSpPr>
        <p:spPr bwMode="auto">
          <a:xfrm>
            <a:off x="152400" y="762000"/>
            <a:ext cx="4267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 eaLnBrk="0" hangingPunct="0">
              <a:lnSpc>
                <a:spcPct val="95000"/>
              </a:lnSpc>
              <a:spcBef>
                <a:spcPct val="50000"/>
              </a:spcBef>
              <a:buClr>
                <a:srgbClr val="003868"/>
              </a:buClr>
              <a:buFont typeface="Wingdings" pitchFamily="2" charset="2"/>
              <a:buAutoNum type="arabicPeriod"/>
            </a:pPr>
            <a:r>
              <a:rPr lang="en-US">
                <a:solidFill>
                  <a:srgbClr val="4D4D4D"/>
                </a:solidFill>
              </a:rPr>
              <a:t>100 mm of transom displacement</a:t>
            </a:r>
          </a:p>
          <a:p>
            <a:pPr marL="457200" indent="-457200" eaLnBrk="0" hangingPunct="0">
              <a:lnSpc>
                <a:spcPct val="95000"/>
              </a:lnSpc>
              <a:spcBef>
                <a:spcPct val="50000"/>
              </a:spcBef>
              <a:buClr>
                <a:srgbClr val="003868"/>
              </a:buClr>
              <a:buFont typeface="Wingdings" pitchFamily="2" charset="2"/>
              <a:buAutoNum type="arabicPeriod"/>
            </a:pPr>
            <a:endParaRPr lang="en-US">
              <a:solidFill>
                <a:srgbClr val="4D4D4D"/>
              </a:solidFill>
            </a:endParaRPr>
          </a:p>
          <a:p>
            <a:pPr marL="457200" indent="-457200" eaLnBrk="0" hangingPunct="0">
              <a:lnSpc>
                <a:spcPct val="95000"/>
              </a:lnSpc>
              <a:spcBef>
                <a:spcPct val="50000"/>
              </a:spcBef>
              <a:buClr>
                <a:srgbClr val="003868"/>
              </a:buClr>
              <a:buFont typeface="Wingdings" pitchFamily="2" charset="2"/>
              <a:buAutoNum type="arabicPeriod"/>
            </a:pPr>
            <a:endParaRPr lang="en-US">
              <a:solidFill>
                <a:srgbClr val="4D4D4D"/>
              </a:solidFill>
            </a:endParaRPr>
          </a:p>
          <a:p>
            <a:pPr marL="457200" indent="-457200" eaLnBrk="0" hangingPunct="0">
              <a:lnSpc>
                <a:spcPct val="95000"/>
              </a:lnSpc>
              <a:spcBef>
                <a:spcPct val="50000"/>
              </a:spcBef>
              <a:buClr>
                <a:srgbClr val="003868"/>
              </a:buClr>
              <a:buFont typeface="Wingdings" pitchFamily="2" charset="2"/>
              <a:buAutoNum type="arabicPeriod"/>
            </a:pPr>
            <a:endParaRPr lang="en-US">
              <a:solidFill>
                <a:srgbClr val="4D4D4D"/>
              </a:solidFill>
            </a:endParaRPr>
          </a:p>
          <a:p>
            <a:pPr marL="457200" indent="-457200" eaLnBrk="0" hangingPunct="0">
              <a:lnSpc>
                <a:spcPct val="95000"/>
              </a:lnSpc>
              <a:spcBef>
                <a:spcPct val="50000"/>
              </a:spcBef>
              <a:buClr>
                <a:srgbClr val="003868"/>
              </a:buClr>
              <a:buFont typeface="Wingdings" pitchFamily="2" charset="2"/>
              <a:buAutoNum type="arabicPeriod"/>
            </a:pPr>
            <a:r>
              <a:rPr lang="en-US">
                <a:solidFill>
                  <a:srgbClr val="4D4D4D"/>
                </a:solidFill>
              </a:rPr>
              <a:t>Visible Leakage from Carburetor at 7kPa (1psi)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5963" y="1327150"/>
            <a:ext cx="8212137" cy="296545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rgbClr val="000000"/>
                </a:solidFill>
              </a:rPr>
              <a:t>(c) Portable marine fuel tanks and associated fuel-system components must meet the following requirements: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rgbClr val="000000"/>
                </a:solidFill>
              </a:rPr>
              <a:t>	(1) They must be </a:t>
            </a:r>
            <a:r>
              <a:rPr lang="en-US" sz="2400" b="1" smtClean="0">
                <a:solidFill>
                  <a:srgbClr val="0E03EF"/>
                </a:solidFill>
              </a:rPr>
              <a:t>self-sealing</a:t>
            </a:r>
            <a:r>
              <a:rPr lang="en-US" sz="2400" smtClean="0">
                <a:solidFill>
                  <a:srgbClr val="000000"/>
                </a:solidFill>
              </a:rPr>
              <a:t> (without any manual vents) when not attached to the engines. The tanks may not vent to the atmosphere when attached to an engine.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rgbClr val="000000"/>
                </a:solidFill>
              </a:rPr>
              <a:t>	(2) They must remain </a:t>
            </a:r>
            <a:r>
              <a:rPr lang="en-US" sz="2400" b="1" smtClean="0">
                <a:solidFill>
                  <a:srgbClr val="0E03EF"/>
                </a:solidFill>
              </a:rPr>
              <a:t>sealed up to a positive pressure of</a:t>
            </a:r>
            <a:r>
              <a:rPr lang="en-US" sz="2400" smtClean="0">
                <a:solidFill>
                  <a:srgbClr val="000000"/>
                </a:solidFill>
              </a:rPr>
              <a:t> </a:t>
            </a:r>
            <a:r>
              <a:rPr lang="en-US" sz="2400" b="1" smtClean="0">
                <a:solidFill>
                  <a:srgbClr val="003399"/>
                </a:solidFill>
              </a:rPr>
              <a:t>34.5 kPa</a:t>
            </a:r>
            <a:r>
              <a:rPr lang="en-US" sz="2400" smtClean="0">
                <a:solidFill>
                  <a:srgbClr val="000000"/>
                </a:solidFill>
              </a:rPr>
              <a:t> (5.0 psig); however, they may contain air inlets that open when there is a vacuum pressure inside the tank. 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title"/>
          </p:nvPr>
        </p:nvSpPr>
        <p:spPr>
          <a:xfrm>
            <a:off x="368300" y="349250"/>
            <a:ext cx="8229600" cy="750888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0E03EF"/>
                </a:solidFill>
              </a:rPr>
              <a:t>EPA Regulation </a:t>
            </a:r>
            <a:r>
              <a:rPr lang="en-US" sz="4000" b="1" smtClean="0">
                <a:solidFill>
                  <a:schemeClr val="tx1"/>
                </a:solidFill>
              </a:rPr>
              <a:t>§</a:t>
            </a:r>
            <a:r>
              <a:rPr lang="en-US" sz="4000" smtClean="0">
                <a:solidFill>
                  <a:schemeClr val="tx1"/>
                </a:solidFill>
              </a:rPr>
              <a:t>(1060.105 (c))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679450" y="973138"/>
            <a:ext cx="24955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i="1">
                <a:solidFill>
                  <a:schemeClr val="tx2"/>
                </a:solidFill>
              </a:rPr>
              <a:t>effective 01 Jan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 l="36229" t="36244" r="31100" b="33388"/>
          <a:stretch>
            <a:fillRect/>
          </a:stretch>
        </p:blipFill>
        <p:spPr bwMode="auto">
          <a:xfrm>
            <a:off x="1233488" y="2514600"/>
            <a:ext cx="2655887" cy="1858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1490663" y="2100263"/>
            <a:ext cx="1244600" cy="284162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0">
            <a:spAutoFit/>
          </a:bodyPr>
          <a:lstStyle/>
          <a:p>
            <a:pPr algn="ctr"/>
            <a:r>
              <a:rPr lang="en-US" sz="1200" b="1">
                <a:solidFill>
                  <a:srgbClr val="0E03EF"/>
                </a:solidFill>
              </a:rPr>
              <a:t>Current Design </a:t>
            </a:r>
          </a:p>
        </p:txBody>
      </p:sp>
      <p:cxnSp>
        <p:nvCxnSpPr>
          <p:cNvPr id="27651" name="AutoShape 4"/>
          <p:cNvCxnSpPr>
            <a:cxnSpLocks noChangeShapeType="1"/>
          </p:cNvCxnSpPr>
          <p:nvPr/>
        </p:nvCxnSpPr>
        <p:spPr bwMode="auto">
          <a:xfrm flipV="1">
            <a:off x="2146300" y="2489200"/>
            <a:ext cx="0" cy="7239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triangle" w="med" len="lg"/>
            <a:tailEnd type="triangle" w="med" len="lg"/>
          </a:ln>
        </p:spPr>
      </p:cxnSp>
      <p:cxnSp>
        <p:nvCxnSpPr>
          <p:cNvPr id="27652" name="AutoShape 5"/>
          <p:cNvCxnSpPr>
            <a:cxnSpLocks noChangeShapeType="1"/>
            <a:stCxn id="27654" idx="1"/>
            <a:endCxn id="27653" idx="0"/>
          </p:cNvCxnSpPr>
          <p:nvPr/>
        </p:nvCxnSpPr>
        <p:spPr bwMode="auto">
          <a:xfrm rot="10800000" flipV="1">
            <a:off x="838200" y="2997200"/>
            <a:ext cx="876300" cy="660400"/>
          </a:xfrm>
          <a:prstGeom prst="curvedConnector2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lg"/>
          </a:ln>
        </p:spPr>
      </p:cxn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673100" y="3657600"/>
            <a:ext cx="330200" cy="2032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anchor="ctr"/>
          <a:lstStyle/>
          <a:p>
            <a:endParaRPr lang="en-US"/>
          </a:p>
        </p:txBody>
      </p:sp>
      <p:sp>
        <p:nvSpPr>
          <p:cNvPr id="27654" name="Rectangle 7"/>
          <p:cNvSpPr>
            <a:spLocks noChangeArrowheads="1"/>
          </p:cNvSpPr>
          <p:nvPr/>
        </p:nvSpPr>
        <p:spPr bwMode="auto">
          <a:xfrm>
            <a:off x="1714500" y="2895600"/>
            <a:ext cx="330200" cy="203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anchor="ctr"/>
          <a:lstStyle/>
          <a:p>
            <a:endParaRPr lang="en-US"/>
          </a:p>
        </p:txBody>
      </p:sp>
      <p:pic>
        <p:nvPicPr>
          <p:cNvPr id="27655" name="Picture 8"/>
          <p:cNvPicPr>
            <a:picLocks noChangeAspect="1" noChangeArrowheads="1"/>
          </p:cNvPicPr>
          <p:nvPr/>
        </p:nvPicPr>
        <p:blipFill>
          <a:blip r:embed="rId2"/>
          <a:srcRect l="36229" t="36244" r="31100" b="33388"/>
          <a:stretch>
            <a:fillRect/>
          </a:stretch>
        </p:blipFill>
        <p:spPr bwMode="auto">
          <a:xfrm>
            <a:off x="5589588" y="3352800"/>
            <a:ext cx="2655887" cy="1858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cxnSp>
        <p:nvCxnSpPr>
          <p:cNvPr id="27656" name="AutoShape 9"/>
          <p:cNvCxnSpPr>
            <a:cxnSpLocks noChangeShapeType="1"/>
            <a:stCxn id="27658" idx="1"/>
            <a:endCxn id="27657" idx="0"/>
          </p:cNvCxnSpPr>
          <p:nvPr/>
        </p:nvCxnSpPr>
        <p:spPr bwMode="auto">
          <a:xfrm rot="10800000" flipV="1">
            <a:off x="5194300" y="3835400"/>
            <a:ext cx="876300" cy="660400"/>
          </a:xfrm>
          <a:prstGeom prst="curvedConnector2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lg"/>
          </a:ln>
        </p:spPr>
      </p:cxnSp>
      <p:sp>
        <p:nvSpPr>
          <p:cNvPr id="27657" name="Rectangle 10"/>
          <p:cNvSpPr>
            <a:spLocks noChangeArrowheads="1"/>
          </p:cNvSpPr>
          <p:nvPr/>
        </p:nvSpPr>
        <p:spPr bwMode="auto">
          <a:xfrm>
            <a:off x="5029200" y="4495800"/>
            <a:ext cx="330200" cy="2032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anchor="ctr"/>
          <a:lstStyle/>
          <a:p>
            <a:endParaRPr lang="en-US"/>
          </a:p>
        </p:txBody>
      </p:sp>
      <p:sp>
        <p:nvSpPr>
          <p:cNvPr id="27658" name="Rectangle 11"/>
          <p:cNvSpPr>
            <a:spLocks noChangeArrowheads="1"/>
          </p:cNvSpPr>
          <p:nvPr/>
        </p:nvSpPr>
        <p:spPr bwMode="auto">
          <a:xfrm>
            <a:off x="6070600" y="3733800"/>
            <a:ext cx="330200" cy="203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anchor="ctr"/>
          <a:lstStyle/>
          <a:p>
            <a:endParaRPr lang="en-US"/>
          </a:p>
        </p:txBody>
      </p:sp>
      <p:cxnSp>
        <p:nvCxnSpPr>
          <p:cNvPr id="27659" name="AutoShape 12"/>
          <p:cNvCxnSpPr>
            <a:cxnSpLocks noChangeShapeType="1"/>
          </p:cNvCxnSpPr>
          <p:nvPr/>
        </p:nvCxnSpPr>
        <p:spPr bwMode="auto">
          <a:xfrm flipH="1" flipV="1">
            <a:off x="6500813" y="3429000"/>
            <a:ext cx="4762" cy="76835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none" w="med" len="lg"/>
            <a:tailEnd type="triangle" w="med" len="lg"/>
          </a:ln>
        </p:spPr>
      </p:cxnSp>
      <p:sp>
        <p:nvSpPr>
          <p:cNvPr id="27660" name="Text Box 13"/>
          <p:cNvSpPr txBox="1">
            <a:spLocks noChangeArrowheads="1"/>
          </p:cNvSpPr>
          <p:nvPr/>
        </p:nvSpPr>
        <p:spPr bwMode="auto">
          <a:xfrm>
            <a:off x="6413500" y="4254500"/>
            <a:ext cx="666750" cy="304800"/>
          </a:xfrm>
          <a:prstGeom prst="rect">
            <a:avLst/>
          </a:prstGeom>
          <a:solidFill>
            <a:schemeClr val="bg1">
              <a:alpha val="52156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chemeClr val="tx2"/>
                </a:solidFill>
              </a:rPr>
              <a:t>35kPa</a:t>
            </a:r>
          </a:p>
        </p:txBody>
      </p:sp>
      <p:cxnSp>
        <p:nvCxnSpPr>
          <p:cNvPr id="27661" name="AutoShape 14"/>
          <p:cNvCxnSpPr>
            <a:cxnSpLocks noChangeShapeType="1"/>
          </p:cNvCxnSpPr>
          <p:nvPr/>
        </p:nvCxnSpPr>
        <p:spPr bwMode="auto">
          <a:xfrm flipH="1" flipV="1">
            <a:off x="7440613" y="3670300"/>
            <a:ext cx="4762" cy="768350"/>
          </a:xfrm>
          <a:prstGeom prst="straightConnector1">
            <a:avLst/>
          </a:prstGeom>
          <a:noFill/>
          <a:ln w="38100">
            <a:solidFill>
              <a:srgbClr val="99CCFF"/>
            </a:solidFill>
            <a:round/>
            <a:headEnd type="triangle" w="med" len="lg"/>
            <a:tailEnd type="none" w="med" len="lg"/>
          </a:ln>
        </p:spPr>
      </p:cxnSp>
      <p:pic>
        <p:nvPicPr>
          <p:cNvPr id="27662" name="Picture 15"/>
          <p:cNvPicPr>
            <a:picLocks noChangeAspect="1" noChangeArrowheads="1"/>
          </p:cNvPicPr>
          <p:nvPr/>
        </p:nvPicPr>
        <p:blipFill>
          <a:blip r:embed="rId3"/>
          <a:srcRect l="2580" r="12257"/>
          <a:stretch>
            <a:fillRect/>
          </a:stretch>
        </p:blipFill>
        <p:spPr bwMode="auto">
          <a:xfrm rot="10800000">
            <a:off x="7305675" y="3676650"/>
            <a:ext cx="277813" cy="274638"/>
          </a:xfrm>
          <a:prstGeom prst="rect">
            <a:avLst/>
          </a:prstGeom>
          <a:solidFill>
            <a:srgbClr val="FF0000">
              <a:alpha val="45882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63" name="Picture 16"/>
          <p:cNvPicPr>
            <a:picLocks noChangeAspect="1" noChangeArrowheads="1"/>
          </p:cNvPicPr>
          <p:nvPr/>
        </p:nvPicPr>
        <p:blipFill>
          <a:blip r:embed="rId3"/>
          <a:srcRect l="2580" r="12257"/>
          <a:stretch>
            <a:fillRect/>
          </a:stretch>
        </p:blipFill>
        <p:spPr bwMode="auto">
          <a:xfrm>
            <a:off x="6365875" y="3943350"/>
            <a:ext cx="277813" cy="274638"/>
          </a:xfrm>
          <a:prstGeom prst="rect">
            <a:avLst/>
          </a:prstGeom>
          <a:solidFill>
            <a:srgbClr val="FF0000">
              <a:alpha val="45882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7664" name="Rectangle 17"/>
          <p:cNvSpPr>
            <a:spLocks noChangeArrowheads="1"/>
          </p:cNvSpPr>
          <p:nvPr/>
        </p:nvSpPr>
        <p:spPr bwMode="auto">
          <a:xfrm>
            <a:off x="4808538" y="3103563"/>
            <a:ext cx="2378075" cy="284162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lIns="0">
            <a:spAutoFit/>
          </a:bodyPr>
          <a:lstStyle/>
          <a:p>
            <a:pPr algn="ctr"/>
            <a:r>
              <a:rPr lang="en-US" sz="1200" b="1">
                <a:solidFill>
                  <a:srgbClr val="0E03EF"/>
                </a:solidFill>
              </a:rPr>
              <a:t> EPA Regulation </a:t>
            </a:r>
            <a:r>
              <a:rPr lang="en-US" sz="1200"/>
              <a:t>§</a:t>
            </a:r>
            <a:r>
              <a:rPr lang="en-US" sz="1200" b="1"/>
              <a:t>(1060.105 (c))</a:t>
            </a:r>
          </a:p>
        </p:txBody>
      </p:sp>
      <p:sp>
        <p:nvSpPr>
          <p:cNvPr id="27665" name="AutoShape 18"/>
          <p:cNvSpPr>
            <a:spLocks noChangeArrowheads="1"/>
          </p:cNvSpPr>
          <p:nvPr/>
        </p:nvSpPr>
        <p:spPr bwMode="auto">
          <a:xfrm rot="1758132">
            <a:off x="3848100" y="3630613"/>
            <a:ext cx="1128713" cy="355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793333040 h 21600"/>
              <a:gd name="T4" fmla="*/ 2147483647 w 21600"/>
              <a:gd name="T5" fmla="*/ 1586666080 h 21600"/>
              <a:gd name="T6" fmla="*/ 2147483647 w 21600"/>
              <a:gd name="T7" fmla="*/ 79333304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0E03EF">
                  <a:alpha val="82999"/>
                </a:srgbClr>
              </a:gs>
            </a:gsLst>
            <a:lin ang="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0" anchor="ctr"/>
          <a:lstStyle/>
          <a:p>
            <a:endParaRPr lang="en-US"/>
          </a:p>
        </p:txBody>
      </p:sp>
      <p:sp>
        <p:nvSpPr>
          <p:cNvPr id="27666" name="Rectangle 19"/>
          <p:cNvSpPr>
            <a:spLocks noChangeArrowheads="1"/>
          </p:cNvSpPr>
          <p:nvPr/>
        </p:nvSpPr>
        <p:spPr bwMode="auto">
          <a:xfrm>
            <a:off x="188913" y="101600"/>
            <a:ext cx="82264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91440" anchor="b"/>
          <a:lstStyle/>
          <a:p>
            <a:pPr algn="ctr"/>
            <a:r>
              <a:rPr lang="en-US" sz="4000"/>
              <a:t>Portable Tank</a:t>
            </a:r>
            <a:r>
              <a:rPr lang="en-US" sz="4000">
                <a:solidFill>
                  <a:srgbClr val="0E03EF"/>
                </a:solidFill>
              </a:rPr>
              <a:t> Design Changes</a:t>
            </a:r>
          </a:p>
        </p:txBody>
      </p:sp>
      <p:sp>
        <p:nvSpPr>
          <p:cNvPr id="27667" name="Text Box 20"/>
          <p:cNvSpPr txBox="1">
            <a:spLocks noChangeArrowheads="1"/>
          </p:cNvSpPr>
          <p:nvPr/>
        </p:nvSpPr>
        <p:spPr bwMode="auto">
          <a:xfrm>
            <a:off x="7505700" y="3975100"/>
            <a:ext cx="615950" cy="304800"/>
          </a:xfrm>
          <a:prstGeom prst="rect">
            <a:avLst/>
          </a:prstGeom>
          <a:solidFill>
            <a:schemeClr val="bg1">
              <a:alpha val="52156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chemeClr val="tx2"/>
                </a:solidFill>
              </a:rPr>
              <a:t>-2kPa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/>
          <a:srcRect l="36229" t="36244" r="31100" b="33388"/>
          <a:stretch>
            <a:fillRect/>
          </a:stretch>
        </p:blipFill>
        <p:spPr bwMode="auto">
          <a:xfrm rot="1430020">
            <a:off x="2914650" y="3014663"/>
            <a:ext cx="3122613" cy="2185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/>
          <a:srcRect l="2580" r="12257"/>
          <a:stretch>
            <a:fillRect/>
          </a:stretch>
        </p:blipFill>
        <p:spPr bwMode="auto">
          <a:xfrm rot="-5400000">
            <a:off x="3521076" y="3117850"/>
            <a:ext cx="277812" cy="274637"/>
          </a:xfrm>
          <a:prstGeom prst="rect">
            <a:avLst/>
          </a:prstGeom>
          <a:solidFill>
            <a:srgbClr val="0E03EF">
              <a:alpha val="16862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</p:pic>
      <p:cxnSp>
        <p:nvCxnSpPr>
          <p:cNvPr id="32772" name="AutoShape 4"/>
          <p:cNvCxnSpPr>
            <a:cxnSpLocks noChangeShapeType="1"/>
          </p:cNvCxnSpPr>
          <p:nvPr/>
        </p:nvCxnSpPr>
        <p:spPr bwMode="auto">
          <a:xfrm flipH="1" flipV="1">
            <a:off x="4113213" y="2311400"/>
            <a:ext cx="4762" cy="768350"/>
          </a:xfrm>
          <a:prstGeom prst="straightConnector1">
            <a:avLst/>
          </a:prstGeom>
          <a:noFill/>
          <a:ln w="38100">
            <a:solidFill>
              <a:srgbClr val="00CCFF"/>
            </a:solidFill>
            <a:round/>
            <a:headEnd type="triangle" w="med" len="lg"/>
            <a:tailEnd type="none" w="med" len="lg"/>
          </a:ln>
        </p:spPr>
      </p:cxn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2803525" y="2946400"/>
            <a:ext cx="330200" cy="2032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anchor="ctr"/>
          <a:lstStyle/>
          <a:p>
            <a:endParaRPr lang="en-US"/>
          </a:p>
        </p:txBody>
      </p:sp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2460625" y="2463800"/>
            <a:ext cx="4140200" cy="2260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anchor="ctr"/>
          <a:lstStyle/>
          <a:p>
            <a:endParaRPr lang="en-US"/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 rot="5400000">
            <a:off x="3968750" y="3422650"/>
            <a:ext cx="304800" cy="165100"/>
          </a:xfrm>
          <a:custGeom>
            <a:avLst/>
            <a:gdLst>
              <a:gd name="T0" fmla="*/ 642332353 w 21600"/>
              <a:gd name="T1" fmla="*/ 0 h 21600"/>
              <a:gd name="T2" fmla="*/ 0 w 21600"/>
              <a:gd name="T3" fmla="*/ 36863499 h 21600"/>
              <a:gd name="T4" fmla="*/ 642332353 w 21600"/>
              <a:gd name="T5" fmla="*/ 73727060 h 21600"/>
              <a:gd name="T6" fmla="*/ 856442309 w 21600"/>
              <a:gd name="T7" fmla="*/ 3686349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CCFF">
              <a:alpha val="41176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0" anchor="ctr"/>
          <a:lstStyle/>
          <a:p>
            <a:endParaRPr lang="en-US"/>
          </a:p>
        </p:txBody>
      </p:sp>
      <p:sp>
        <p:nvSpPr>
          <p:cNvPr id="28679" name="AutoShape 8"/>
          <p:cNvSpPr>
            <a:spLocks noChangeArrowheads="1"/>
          </p:cNvSpPr>
          <p:nvPr/>
        </p:nvSpPr>
        <p:spPr bwMode="auto">
          <a:xfrm flipH="1">
            <a:off x="2908300" y="3860800"/>
            <a:ext cx="508000" cy="165100"/>
          </a:xfrm>
          <a:prstGeom prst="rightArrow">
            <a:avLst>
              <a:gd name="adj1" fmla="val 50000"/>
              <a:gd name="adj2" fmla="val 76923"/>
            </a:avLst>
          </a:prstGeom>
          <a:solidFill>
            <a:schemeClr val="bg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0" anchor="ctr"/>
          <a:lstStyle/>
          <a:p>
            <a:endParaRPr lang="en-US"/>
          </a:p>
        </p:txBody>
      </p:sp>
      <p:sp>
        <p:nvSpPr>
          <p:cNvPr id="28680" name="AutoShape 9"/>
          <p:cNvSpPr>
            <a:spLocks noChangeArrowheads="1"/>
          </p:cNvSpPr>
          <p:nvPr/>
        </p:nvSpPr>
        <p:spPr bwMode="auto">
          <a:xfrm>
            <a:off x="5664200" y="3733800"/>
            <a:ext cx="508000" cy="165100"/>
          </a:xfrm>
          <a:prstGeom prst="rightArrow">
            <a:avLst>
              <a:gd name="adj1" fmla="val 50000"/>
              <a:gd name="adj2" fmla="val 76923"/>
            </a:avLst>
          </a:prstGeom>
          <a:solidFill>
            <a:schemeClr val="bg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0" anchor="ctr"/>
          <a:lstStyle/>
          <a:p>
            <a:endParaRPr lang="en-US"/>
          </a:p>
        </p:txBody>
      </p:sp>
      <p:sp>
        <p:nvSpPr>
          <p:cNvPr id="28681" name="AutoShape 10"/>
          <p:cNvSpPr>
            <a:spLocks noChangeArrowheads="1"/>
          </p:cNvSpPr>
          <p:nvPr/>
        </p:nvSpPr>
        <p:spPr bwMode="auto">
          <a:xfrm rot="-5400000">
            <a:off x="4419600" y="2857500"/>
            <a:ext cx="508000" cy="165100"/>
          </a:xfrm>
          <a:prstGeom prst="rightArrow">
            <a:avLst>
              <a:gd name="adj1" fmla="val 50000"/>
              <a:gd name="adj2" fmla="val 76923"/>
            </a:avLst>
          </a:prstGeom>
          <a:solidFill>
            <a:schemeClr val="bg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0" anchor="ctr"/>
          <a:lstStyle/>
          <a:p>
            <a:endParaRPr lang="en-US"/>
          </a:p>
        </p:txBody>
      </p:sp>
      <p:sp>
        <p:nvSpPr>
          <p:cNvPr id="28682" name="Rectangle 11"/>
          <p:cNvSpPr>
            <a:spLocks noChangeArrowheads="1"/>
          </p:cNvSpPr>
          <p:nvPr/>
        </p:nvSpPr>
        <p:spPr bwMode="auto">
          <a:xfrm>
            <a:off x="407988" y="338138"/>
            <a:ext cx="2301875" cy="3667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>
            <a:spAutoFit/>
          </a:bodyPr>
          <a:lstStyle/>
          <a:p>
            <a:pPr algn="ctr"/>
            <a:r>
              <a:rPr lang="en-US" b="1">
                <a:solidFill>
                  <a:srgbClr val="0E03EF"/>
                </a:solidFill>
              </a:rPr>
              <a:t>Diurnal Pump Intake</a:t>
            </a:r>
          </a:p>
        </p:txBody>
      </p:sp>
      <p:pic>
        <p:nvPicPr>
          <p:cNvPr id="28683" name="Picture 12" descr="moon_3_l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0250" y="560388"/>
            <a:ext cx="18415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4" name="Freeform 13"/>
          <p:cNvSpPr>
            <a:spLocks/>
          </p:cNvSpPr>
          <p:nvPr/>
        </p:nvSpPr>
        <p:spPr bwMode="auto">
          <a:xfrm flipH="1" flipV="1">
            <a:off x="3700463" y="4684713"/>
            <a:ext cx="1835150" cy="179387"/>
          </a:xfrm>
          <a:custGeom>
            <a:avLst/>
            <a:gdLst>
              <a:gd name="T0" fmla="*/ 0 w 1160"/>
              <a:gd name="T1" fmla="*/ 0 h 272"/>
              <a:gd name="T2" fmla="*/ 2147483647 w 1160"/>
              <a:gd name="T3" fmla="*/ 2147483647 h 272"/>
              <a:gd name="T4" fmla="*/ 2147483647 w 1160"/>
              <a:gd name="T5" fmla="*/ 2147483647 h 272"/>
              <a:gd name="T6" fmla="*/ 0 60000 65536"/>
              <a:gd name="T7" fmla="*/ 0 60000 65536"/>
              <a:gd name="T8" fmla="*/ 0 60000 65536"/>
              <a:gd name="T9" fmla="*/ 0 w 1160"/>
              <a:gd name="T10" fmla="*/ 0 h 272"/>
              <a:gd name="T11" fmla="*/ 1160 w 1160"/>
              <a:gd name="T12" fmla="*/ 272 h 2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60" h="272">
                <a:moveTo>
                  <a:pt x="0" y="0"/>
                </a:moveTo>
                <a:cubicBezTo>
                  <a:pt x="171" y="89"/>
                  <a:pt x="343" y="179"/>
                  <a:pt x="536" y="224"/>
                </a:cubicBezTo>
                <a:cubicBezTo>
                  <a:pt x="729" y="269"/>
                  <a:pt x="944" y="270"/>
                  <a:pt x="1160" y="272"/>
                </a:cubicBezTo>
              </a:path>
            </a:pathLst>
          </a:custGeom>
          <a:noFill/>
          <a:ln w="9525">
            <a:solidFill>
              <a:srgbClr val="000000"/>
            </a:solidFill>
            <a:prstDash val="dashDot"/>
            <a:round/>
            <a:headEnd/>
            <a:tailEnd/>
          </a:ln>
        </p:spPr>
        <p:txBody>
          <a:bodyPr wrap="none" lIns="0" anchor="ctr"/>
          <a:lstStyle/>
          <a:p>
            <a:endParaRPr lang="en-US"/>
          </a:p>
        </p:txBody>
      </p:sp>
      <p:sp>
        <p:nvSpPr>
          <p:cNvPr id="28685" name="Freeform 14"/>
          <p:cNvSpPr>
            <a:spLocks/>
          </p:cNvSpPr>
          <p:nvPr/>
        </p:nvSpPr>
        <p:spPr bwMode="auto">
          <a:xfrm rot="19879477" flipH="1">
            <a:off x="5529263" y="3505200"/>
            <a:ext cx="71437" cy="609600"/>
          </a:xfrm>
          <a:custGeom>
            <a:avLst/>
            <a:gdLst>
              <a:gd name="T0" fmla="*/ 0 w 59"/>
              <a:gd name="T1" fmla="*/ 2147483647 h 384"/>
              <a:gd name="T2" fmla="*/ 2147483647 w 59"/>
              <a:gd name="T3" fmla="*/ 2147483647 h 384"/>
              <a:gd name="T4" fmla="*/ 2147483647 w 59"/>
              <a:gd name="T5" fmla="*/ 0 h 384"/>
              <a:gd name="T6" fmla="*/ 0 60000 65536"/>
              <a:gd name="T7" fmla="*/ 0 60000 65536"/>
              <a:gd name="T8" fmla="*/ 0 60000 65536"/>
              <a:gd name="T9" fmla="*/ 0 w 59"/>
              <a:gd name="T10" fmla="*/ 0 h 384"/>
              <a:gd name="T11" fmla="*/ 59 w 59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" h="384">
                <a:moveTo>
                  <a:pt x="0" y="384"/>
                </a:moveTo>
                <a:cubicBezTo>
                  <a:pt x="26" y="328"/>
                  <a:pt x="53" y="272"/>
                  <a:pt x="56" y="208"/>
                </a:cubicBezTo>
                <a:cubicBezTo>
                  <a:pt x="59" y="144"/>
                  <a:pt x="24" y="33"/>
                  <a:pt x="16" y="0"/>
                </a:cubicBezTo>
              </a:path>
            </a:pathLst>
          </a:custGeom>
          <a:noFill/>
          <a:ln w="9525">
            <a:solidFill>
              <a:srgbClr val="000000"/>
            </a:solidFill>
            <a:prstDash val="dashDot"/>
            <a:round/>
            <a:headEnd/>
            <a:tailEnd/>
          </a:ln>
        </p:spPr>
        <p:txBody>
          <a:bodyPr wrap="none" lIns="0" anchor="ctr"/>
          <a:lstStyle/>
          <a:p>
            <a:endParaRPr lang="en-US"/>
          </a:p>
        </p:txBody>
      </p:sp>
      <p:sp>
        <p:nvSpPr>
          <p:cNvPr id="28686" name="Freeform 15"/>
          <p:cNvSpPr>
            <a:spLocks/>
          </p:cNvSpPr>
          <p:nvPr/>
        </p:nvSpPr>
        <p:spPr bwMode="auto">
          <a:xfrm rot="950918" flipV="1">
            <a:off x="4470400" y="3276600"/>
            <a:ext cx="711200" cy="95250"/>
          </a:xfrm>
          <a:custGeom>
            <a:avLst/>
            <a:gdLst>
              <a:gd name="T0" fmla="*/ 0 w 448"/>
              <a:gd name="T1" fmla="*/ 2147483647 h 100"/>
              <a:gd name="T2" fmla="*/ 2147483647 w 448"/>
              <a:gd name="T3" fmla="*/ 2147483647 h 100"/>
              <a:gd name="T4" fmla="*/ 2147483647 w 448"/>
              <a:gd name="T5" fmla="*/ 2147483647 h 100"/>
              <a:gd name="T6" fmla="*/ 0 60000 65536"/>
              <a:gd name="T7" fmla="*/ 0 60000 65536"/>
              <a:gd name="T8" fmla="*/ 0 60000 65536"/>
              <a:gd name="T9" fmla="*/ 0 w 448"/>
              <a:gd name="T10" fmla="*/ 0 h 100"/>
              <a:gd name="T11" fmla="*/ 448 w 448"/>
              <a:gd name="T12" fmla="*/ 100 h 1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8" h="100">
                <a:moveTo>
                  <a:pt x="0" y="28"/>
                </a:moveTo>
                <a:cubicBezTo>
                  <a:pt x="74" y="14"/>
                  <a:pt x="149" y="0"/>
                  <a:pt x="224" y="12"/>
                </a:cubicBezTo>
                <a:cubicBezTo>
                  <a:pt x="299" y="24"/>
                  <a:pt x="411" y="81"/>
                  <a:pt x="448" y="100"/>
                </a:cubicBezTo>
              </a:path>
            </a:pathLst>
          </a:custGeom>
          <a:noFill/>
          <a:ln w="9525">
            <a:solidFill>
              <a:srgbClr val="000000"/>
            </a:solidFill>
            <a:prstDash val="dashDot"/>
            <a:round/>
            <a:headEnd/>
            <a:tailEnd/>
          </a:ln>
        </p:spPr>
        <p:txBody>
          <a:bodyPr wrap="none" lIns="0" anchor="ctr"/>
          <a:lstStyle/>
          <a:p>
            <a:endParaRPr lang="en-US"/>
          </a:p>
        </p:txBody>
      </p:sp>
      <p:sp>
        <p:nvSpPr>
          <p:cNvPr id="28687" name="Freeform 16"/>
          <p:cNvSpPr>
            <a:spLocks/>
          </p:cNvSpPr>
          <p:nvPr/>
        </p:nvSpPr>
        <p:spPr bwMode="auto">
          <a:xfrm flipH="1">
            <a:off x="3505200" y="3721100"/>
            <a:ext cx="84138" cy="444500"/>
          </a:xfrm>
          <a:custGeom>
            <a:avLst/>
            <a:gdLst>
              <a:gd name="T0" fmla="*/ 2147483647 w 59"/>
              <a:gd name="T1" fmla="*/ 0 h 280"/>
              <a:gd name="T2" fmla="*/ 2147483647 w 59"/>
              <a:gd name="T3" fmla="*/ 2147483647 h 280"/>
              <a:gd name="T4" fmla="*/ 2147483647 w 59"/>
              <a:gd name="T5" fmla="*/ 2147483647 h 280"/>
              <a:gd name="T6" fmla="*/ 0 60000 65536"/>
              <a:gd name="T7" fmla="*/ 0 60000 65536"/>
              <a:gd name="T8" fmla="*/ 0 60000 65536"/>
              <a:gd name="T9" fmla="*/ 0 w 59"/>
              <a:gd name="T10" fmla="*/ 0 h 280"/>
              <a:gd name="T11" fmla="*/ 59 w 59"/>
              <a:gd name="T12" fmla="*/ 280 h 2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" h="280">
                <a:moveTo>
                  <a:pt x="43" y="0"/>
                </a:moveTo>
                <a:cubicBezTo>
                  <a:pt x="21" y="40"/>
                  <a:pt x="0" y="81"/>
                  <a:pt x="3" y="128"/>
                </a:cubicBezTo>
                <a:cubicBezTo>
                  <a:pt x="6" y="175"/>
                  <a:pt x="52" y="259"/>
                  <a:pt x="59" y="280"/>
                </a:cubicBezTo>
              </a:path>
            </a:pathLst>
          </a:custGeom>
          <a:noFill/>
          <a:ln w="9525">
            <a:solidFill>
              <a:srgbClr val="000000"/>
            </a:solidFill>
            <a:prstDash val="dashDot"/>
            <a:round/>
            <a:headEnd/>
            <a:tailEnd/>
          </a:ln>
        </p:spPr>
        <p:txBody>
          <a:bodyPr wrap="none" lIns="0" anchor="ctr"/>
          <a:lstStyle/>
          <a:p>
            <a:endParaRPr lang="en-US"/>
          </a:p>
        </p:txBody>
      </p:sp>
      <p:sp>
        <p:nvSpPr>
          <p:cNvPr id="28688" name="Rectangle 17"/>
          <p:cNvSpPr>
            <a:spLocks noChangeArrowheads="1"/>
          </p:cNvSpPr>
          <p:nvPr/>
        </p:nvSpPr>
        <p:spPr bwMode="auto">
          <a:xfrm>
            <a:off x="6184900" y="3619500"/>
            <a:ext cx="56991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ctr"/>
            <a:r>
              <a:rPr lang="en-US" sz="1400" b="1">
                <a:solidFill>
                  <a:srgbClr val="C0C0C0"/>
                </a:solidFill>
              </a:rPr>
              <a:t>F</a:t>
            </a:r>
            <a:r>
              <a:rPr lang="en-US" sz="1400" b="1" baseline="-25000">
                <a:solidFill>
                  <a:srgbClr val="C0C0C0"/>
                </a:solidFill>
              </a:rPr>
              <a:t>R</a:t>
            </a:r>
          </a:p>
        </p:txBody>
      </p:sp>
      <p:sp>
        <p:nvSpPr>
          <p:cNvPr id="28689" name="Rectangle 18"/>
          <p:cNvSpPr>
            <a:spLocks noChangeArrowheads="1"/>
          </p:cNvSpPr>
          <p:nvPr/>
        </p:nvSpPr>
        <p:spPr bwMode="auto">
          <a:xfrm>
            <a:off x="4864100" y="2717800"/>
            <a:ext cx="56991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ctr"/>
            <a:r>
              <a:rPr lang="en-US" sz="1400" b="1">
                <a:solidFill>
                  <a:srgbClr val="C0C0C0"/>
                </a:solidFill>
              </a:rPr>
              <a:t>F</a:t>
            </a:r>
            <a:r>
              <a:rPr lang="en-US" sz="1400" b="1" baseline="-25000">
                <a:solidFill>
                  <a:srgbClr val="C0C0C0"/>
                </a:solidFill>
              </a:rPr>
              <a:t>R</a:t>
            </a:r>
          </a:p>
        </p:txBody>
      </p:sp>
      <p:sp>
        <p:nvSpPr>
          <p:cNvPr id="28690" name="Rectangle 19"/>
          <p:cNvSpPr>
            <a:spLocks noChangeArrowheads="1"/>
          </p:cNvSpPr>
          <p:nvPr/>
        </p:nvSpPr>
        <p:spPr bwMode="auto">
          <a:xfrm>
            <a:off x="2552700" y="3797300"/>
            <a:ext cx="56991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ctr"/>
            <a:r>
              <a:rPr lang="en-US" sz="1400" b="1">
                <a:solidFill>
                  <a:srgbClr val="C0C0C0"/>
                </a:solidFill>
              </a:rPr>
              <a:t>F</a:t>
            </a:r>
            <a:r>
              <a:rPr lang="en-US" sz="1400" b="1" baseline="-25000">
                <a:solidFill>
                  <a:srgbClr val="C0C0C0"/>
                </a:solidFill>
              </a:rPr>
              <a:t>R</a:t>
            </a:r>
          </a:p>
        </p:txBody>
      </p:sp>
      <p:sp>
        <p:nvSpPr>
          <p:cNvPr id="28691" name="Rectangle 20"/>
          <p:cNvSpPr>
            <a:spLocks noChangeArrowheads="1"/>
          </p:cNvSpPr>
          <p:nvPr/>
        </p:nvSpPr>
        <p:spPr bwMode="auto">
          <a:xfrm>
            <a:off x="1117600" y="5422900"/>
            <a:ext cx="6310313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ctr"/>
            <a:r>
              <a:rPr lang="en-US" sz="1400" b="1"/>
              <a:t>Wall of tank provides reactionary force to draw volume into the tank.</a:t>
            </a:r>
            <a:br>
              <a:rPr lang="en-US" sz="1400" b="1"/>
            </a:br>
            <a:r>
              <a:rPr lang="en-US" sz="1400" b="1">
                <a:solidFill>
                  <a:srgbClr val="0E03EF"/>
                </a:solidFill>
              </a:rPr>
              <a:t>(Tank wall is functioning as a pump diaphragm/spring)</a:t>
            </a:r>
          </a:p>
        </p:txBody>
      </p:sp>
      <p:sp>
        <p:nvSpPr>
          <p:cNvPr id="28692" name="Line 21"/>
          <p:cNvSpPr>
            <a:spLocks noChangeShapeType="1"/>
          </p:cNvSpPr>
          <p:nvPr/>
        </p:nvSpPr>
        <p:spPr bwMode="auto">
          <a:xfrm rot="636216" flipV="1">
            <a:off x="3878263" y="4641850"/>
            <a:ext cx="925512" cy="846138"/>
          </a:xfrm>
          <a:prstGeom prst="line">
            <a:avLst/>
          </a:prstGeom>
          <a:noFill/>
          <a:ln w="38100">
            <a:solidFill>
              <a:srgbClr val="0E03EF"/>
            </a:solidFill>
            <a:round/>
            <a:headEnd/>
            <a:tailEnd type="oval" w="med" len="med"/>
          </a:ln>
        </p:spPr>
        <p:txBody>
          <a:bodyPr wrap="none" lIns="0" anchor="ctr"/>
          <a:lstStyle/>
          <a:p>
            <a:endParaRPr lang="en-US"/>
          </a:p>
        </p:txBody>
      </p:sp>
      <p:pic>
        <p:nvPicPr>
          <p:cNvPr id="28693" name="Picture 22"/>
          <p:cNvPicPr>
            <a:picLocks noChangeAspect="1" noChangeArrowheads="1"/>
          </p:cNvPicPr>
          <p:nvPr/>
        </p:nvPicPr>
        <p:blipFill>
          <a:blip r:embed="rId3"/>
          <a:srcRect l="2580" r="12257"/>
          <a:stretch>
            <a:fillRect/>
          </a:stretch>
        </p:blipFill>
        <p:spPr bwMode="auto">
          <a:xfrm rot="10800000">
            <a:off x="3978275" y="3079750"/>
            <a:ext cx="277813" cy="274638"/>
          </a:xfrm>
          <a:prstGeom prst="rect">
            <a:avLst/>
          </a:prstGeom>
          <a:solidFill>
            <a:srgbClr val="FF0000">
              <a:alpha val="45882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8694" name="Rectangle 23"/>
          <p:cNvSpPr>
            <a:spLocks noChangeArrowheads="1"/>
          </p:cNvSpPr>
          <p:nvPr/>
        </p:nvSpPr>
        <p:spPr bwMode="auto">
          <a:xfrm>
            <a:off x="3465513" y="1874838"/>
            <a:ext cx="12604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ctr"/>
            <a:r>
              <a:rPr lang="en-US" sz="2000" b="1">
                <a:solidFill>
                  <a:schemeClr val="hlink"/>
                </a:solidFill>
              </a:rPr>
              <a:t>Cool air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MCj0322688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725" y="2319338"/>
            <a:ext cx="8953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/>
          <a:srcRect l="36229" t="36244" r="31100" b="33388"/>
          <a:stretch>
            <a:fillRect/>
          </a:stretch>
        </p:blipFill>
        <p:spPr bwMode="auto">
          <a:xfrm rot="1430020">
            <a:off x="2914650" y="3014663"/>
            <a:ext cx="3122613" cy="2185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9699" name="Picture 4" descr="img-thing%3F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 l="13930" t="13432" r="14429" b="15921"/>
          <a:stretch>
            <a:fillRect/>
          </a:stretch>
        </p:blipFill>
        <p:spPr bwMode="auto">
          <a:xfrm>
            <a:off x="7080250" y="336550"/>
            <a:ext cx="18288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6"/>
          <a:srcRect l="2580" r="12257"/>
          <a:stretch>
            <a:fillRect/>
          </a:stretch>
        </p:blipFill>
        <p:spPr bwMode="auto">
          <a:xfrm rot="-4928124">
            <a:off x="3724276" y="3130550"/>
            <a:ext cx="277812" cy="274637"/>
          </a:xfrm>
          <a:prstGeom prst="rect">
            <a:avLst/>
          </a:prstGeom>
          <a:solidFill>
            <a:srgbClr val="0E03EF">
              <a:alpha val="16862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</p:pic>
      <p:cxnSp>
        <p:nvCxnSpPr>
          <p:cNvPr id="33798" name="AutoShape 6"/>
          <p:cNvCxnSpPr>
            <a:cxnSpLocks noChangeShapeType="1"/>
            <a:endCxn id="29703" idx="1"/>
          </p:cNvCxnSpPr>
          <p:nvPr/>
        </p:nvCxnSpPr>
        <p:spPr bwMode="auto">
          <a:xfrm rot="10800000" flipV="1">
            <a:off x="2460625" y="3251200"/>
            <a:ext cx="1266825" cy="342900"/>
          </a:xfrm>
          <a:prstGeom prst="curvedConnector3">
            <a:avLst>
              <a:gd name="adj1" fmla="val 92102"/>
            </a:avLst>
          </a:prstGeom>
          <a:noFill/>
          <a:ln w="38100">
            <a:solidFill>
              <a:srgbClr val="FF0000"/>
            </a:solidFill>
            <a:round/>
            <a:headEnd/>
            <a:tailEnd type="triangle" w="med" len="lg"/>
          </a:ln>
        </p:spPr>
      </p:cxnSp>
      <p:sp>
        <p:nvSpPr>
          <p:cNvPr id="29702" name="Rectangle 7"/>
          <p:cNvSpPr>
            <a:spLocks noChangeArrowheads="1"/>
          </p:cNvSpPr>
          <p:nvPr/>
        </p:nvSpPr>
        <p:spPr bwMode="auto">
          <a:xfrm>
            <a:off x="2803525" y="2946400"/>
            <a:ext cx="330200" cy="2032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anchor="ctr"/>
          <a:lstStyle/>
          <a:p>
            <a:endParaRPr lang="en-US"/>
          </a:p>
        </p:txBody>
      </p:sp>
      <p:sp>
        <p:nvSpPr>
          <p:cNvPr id="29703" name="Rectangle 8"/>
          <p:cNvSpPr>
            <a:spLocks noChangeArrowheads="1"/>
          </p:cNvSpPr>
          <p:nvPr/>
        </p:nvSpPr>
        <p:spPr bwMode="auto">
          <a:xfrm>
            <a:off x="2460625" y="2463800"/>
            <a:ext cx="4140200" cy="2260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anchor="ctr"/>
          <a:lstStyle/>
          <a:p>
            <a:endParaRPr lang="en-US"/>
          </a:p>
        </p:txBody>
      </p:sp>
      <p:sp>
        <p:nvSpPr>
          <p:cNvPr id="33801" name="AutoShape 9"/>
          <p:cNvSpPr>
            <a:spLocks noChangeArrowheads="1"/>
          </p:cNvSpPr>
          <p:nvPr/>
        </p:nvSpPr>
        <p:spPr bwMode="auto">
          <a:xfrm>
            <a:off x="4343400" y="3810000"/>
            <a:ext cx="787400" cy="381000"/>
          </a:xfrm>
          <a:custGeom>
            <a:avLst/>
            <a:gdLst>
              <a:gd name="T0" fmla="*/ 2147483647 w 21600"/>
              <a:gd name="T1" fmla="*/ 1045462211 h 21600"/>
              <a:gd name="T2" fmla="*/ 2147483647 w 21600"/>
              <a:gd name="T3" fmla="*/ 2090924422 h 21600"/>
              <a:gd name="T4" fmla="*/ 0 w 21600"/>
              <a:gd name="T5" fmla="*/ 1045462211 h 21600"/>
              <a:gd name="T6" fmla="*/ 2147483647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close/>
              </a:path>
            </a:pathLst>
          </a:custGeom>
          <a:solidFill>
            <a:schemeClr val="bg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0" anchor="ctr"/>
          <a:lstStyle/>
          <a:p>
            <a:endParaRPr lang="en-US"/>
          </a:p>
        </p:txBody>
      </p:sp>
      <p:sp>
        <p:nvSpPr>
          <p:cNvPr id="29705" name="AutoShape 10"/>
          <p:cNvSpPr>
            <a:spLocks noChangeArrowheads="1"/>
          </p:cNvSpPr>
          <p:nvPr/>
        </p:nvSpPr>
        <p:spPr bwMode="auto">
          <a:xfrm>
            <a:off x="2908300" y="3860800"/>
            <a:ext cx="508000" cy="165100"/>
          </a:xfrm>
          <a:prstGeom prst="rightArrow">
            <a:avLst>
              <a:gd name="adj1" fmla="val 50000"/>
              <a:gd name="adj2" fmla="val 76923"/>
            </a:avLst>
          </a:prstGeom>
          <a:solidFill>
            <a:schemeClr val="bg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0" anchor="ctr"/>
          <a:lstStyle/>
          <a:p>
            <a:endParaRPr lang="en-US"/>
          </a:p>
        </p:txBody>
      </p:sp>
      <p:sp>
        <p:nvSpPr>
          <p:cNvPr id="29706" name="AutoShape 11"/>
          <p:cNvSpPr>
            <a:spLocks noChangeArrowheads="1"/>
          </p:cNvSpPr>
          <p:nvPr/>
        </p:nvSpPr>
        <p:spPr bwMode="auto">
          <a:xfrm flipH="1">
            <a:off x="5765800" y="3606800"/>
            <a:ext cx="508000" cy="165100"/>
          </a:xfrm>
          <a:prstGeom prst="rightArrow">
            <a:avLst>
              <a:gd name="adj1" fmla="val 50000"/>
              <a:gd name="adj2" fmla="val 76923"/>
            </a:avLst>
          </a:prstGeom>
          <a:solidFill>
            <a:schemeClr val="bg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0" anchor="ctr"/>
          <a:lstStyle/>
          <a:p>
            <a:endParaRPr lang="en-US"/>
          </a:p>
        </p:txBody>
      </p:sp>
      <p:sp>
        <p:nvSpPr>
          <p:cNvPr id="29707" name="AutoShape 12"/>
          <p:cNvSpPr>
            <a:spLocks noChangeArrowheads="1"/>
          </p:cNvSpPr>
          <p:nvPr/>
        </p:nvSpPr>
        <p:spPr bwMode="auto">
          <a:xfrm rot="16200000" flipH="1">
            <a:off x="4495800" y="2844800"/>
            <a:ext cx="508000" cy="165100"/>
          </a:xfrm>
          <a:prstGeom prst="rightArrow">
            <a:avLst>
              <a:gd name="adj1" fmla="val 50000"/>
              <a:gd name="adj2" fmla="val 76923"/>
            </a:avLst>
          </a:prstGeom>
          <a:solidFill>
            <a:schemeClr val="bg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0" anchor="ctr"/>
          <a:lstStyle/>
          <a:p>
            <a:endParaRPr lang="en-US"/>
          </a:p>
        </p:txBody>
      </p:sp>
      <p:sp>
        <p:nvSpPr>
          <p:cNvPr id="29708" name="Rectangle 13"/>
          <p:cNvSpPr>
            <a:spLocks noChangeArrowheads="1"/>
          </p:cNvSpPr>
          <p:nvPr/>
        </p:nvSpPr>
        <p:spPr bwMode="auto">
          <a:xfrm>
            <a:off x="433388" y="338138"/>
            <a:ext cx="2530475" cy="3667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>
            <a:spAutoFit/>
          </a:bodyPr>
          <a:lstStyle/>
          <a:p>
            <a:pPr algn="ctr"/>
            <a:r>
              <a:rPr lang="en-US" b="1">
                <a:solidFill>
                  <a:srgbClr val="0E03EF"/>
                </a:solidFill>
              </a:rPr>
              <a:t>Diurnal Pump Exhaust</a:t>
            </a:r>
          </a:p>
        </p:txBody>
      </p:sp>
      <p:sp>
        <p:nvSpPr>
          <p:cNvPr id="29709" name="Freeform 14"/>
          <p:cNvSpPr>
            <a:spLocks/>
          </p:cNvSpPr>
          <p:nvPr/>
        </p:nvSpPr>
        <p:spPr bwMode="auto">
          <a:xfrm rot="-609256">
            <a:off x="3911600" y="4241800"/>
            <a:ext cx="1841500" cy="431800"/>
          </a:xfrm>
          <a:custGeom>
            <a:avLst/>
            <a:gdLst>
              <a:gd name="T0" fmla="*/ 0 w 1160"/>
              <a:gd name="T1" fmla="*/ 0 h 272"/>
              <a:gd name="T2" fmla="*/ 2147483647 w 1160"/>
              <a:gd name="T3" fmla="*/ 2147483647 h 272"/>
              <a:gd name="T4" fmla="*/ 2147483647 w 1160"/>
              <a:gd name="T5" fmla="*/ 2147483647 h 272"/>
              <a:gd name="T6" fmla="*/ 0 60000 65536"/>
              <a:gd name="T7" fmla="*/ 0 60000 65536"/>
              <a:gd name="T8" fmla="*/ 0 60000 65536"/>
              <a:gd name="T9" fmla="*/ 0 w 1160"/>
              <a:gd name="T10" fmla="*/ 0 h 272"/>
              <a:gd name="T11" fmla="*/ 1160 w 1160"/>
              <a:gd name="T12" fmla="*/ 272 h 2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60" h="272">
                <a:moveTo>
                  <a:pt x="0" y="0"/>
                </a:moveTo>
                <a:cubicBezTo>
                  <a:pt x="171" y="89"/>
                  <a:pt x="343" y="179"/>
                  <a:pt x="536" y="224"/>
                </a:cubicBezTo>
                <a:cubicBezTo>
                  <a:pt x="729" y="269"/>
                  <a:pt x="944" y="270"/>
                  <a:pt x="1160" y="272"/>
                </a:cubicBezTo>
              </a:path>
            </a:pathLst>
          </a:custGeom>
          <a:noFill/>
          <a:ln w="9525">
            <a:solidFill>
              <a:srgbClr val="000000"/>
            </a:solidFill>
            <a:prstDash val="dashDot"/>
            <a:round/>
            <a:headEnd/>
            <a:tailEnd/>
          </a:ln>
        </p:spPr>
        <p:txBody>
          <a:bodyPr wrap="none" lIns="0" anchor="ctr"/>
          <a:lstStyle/>
          <a:p>
            <a:endParaRPr lang="en-US"/>
          </a:p>
        </p:txBody>
      </p:sp>
      <p:sp>
        <p:nvSpPr>
          <p:cNvPr id="29710" name="Freeform 15"/>
          <p:cNvSpPr>
            <a:spLocks/>
          </p:cNvSpPr>
          <p:nvPr/>
        </p:nvSpPr>
        <p:spPr bwMode="auto">
          <a:xfrm rot="-2316533">
            <a:off x="5638800" y="3429000"/>
            <a:ext cx="93663" cy="609600"/>
          </a:xfrm>
          <a:custGeom>
            <a:avLst/>
            <a:gdLst>
              <a:gd name="T0" fmla="*/ 0 w 59"/>
              <a:gd name="T1" fmla="*/ 2147483647 h 384"/>
              <a:gd name="T2" fmla="*/ 2147483647 w 59"/>
              <a:gd name="T3" fmla="*/ 2147483647 h 384"/>
              <a:gd name="T4" fmla="*/ 2147483647 w 59"/>
              <a:gd name="T5" fmla="*/ 0 h 384"/>
              <a:gd name="T6" fmla="*/ 0 60000 65536"/>
              <a:gd name="T7" fmla="*/ 0 60000 65536"/>
              <a:gd name="T8" fmla="*/ 0 60000 65536"/>
              <a:gd name="T9" fmla="*/ 0 w 59"/>
              <a:gd name="T10" fmla="*/ 0 h 384"/>
              <a:gd name="T11" fmla="*/ 59 w 59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" h="384">
                <a:moveTo>
                  <a:pt x="0" y="384"/>
                </a:moveTo>
                <a:cubicBezTo>
                  <a:pt x="26" y="328"/>
                  <a:pt x="53" y="272"/>
                  <a:pt x="56" y="208"/>
                </a:cubicBezTo>
                <a:cubicBezTo>
                  <a:pt x="59" y="144"/>
                  <a:pt x="24" y="33"/>
                  <a:pt x="16" y="0"/>
                </a:cubicBezTo>
              </a:path>
            </a:pathLst>
          </a:custGeom>
          <a:noFill/>
          <a:ln w="9525">
            <a:solidFill>
              <a:srgbClr val="000000"/>
            </a:solidFill>
            <a:prstDash val="dashDot"/>
            <a:round/>
            <a:headEnd/>
            <a:tailEnd/>
          </a:ln>
        </p:spPr>
        <p:txBody>
          <a:bodyPr wrap="none" lIns="0" anchor="ctr"/>
          <a:lstStyle/>
          <a:p>
            <a:endParaRPr lang="en-US"/>
          </a:p>
        </p:txBody>
      </p:sp>
      <p:sp>
        <p:nvSpPr>
          <p:cNvPr id="29711" name="Freeform 16"/>
          <p:cNvSpPr>
            <a:spLocks/>
          </p:cNvSpPr>
          <p:nvPr/>
        </p:nvSpPr>
        <p:spPr bwMode="auto">
          <a:xfrm>
            <a:off x="4495800" y="3181350"/>
            <a:ext cx="711200" cy="158750"/>
          </a:xfrm>
          <a:custGeom>
            <a:avLst/>
            <a:gdLst>
              <a:gd name="T0" fmla="*/ 0 w 448"/>
              <a:gd name="T1" fmla="*/ 2147483647 h 100"/>
              <a:gd name="T2" fmla="*/ 2147483647 w 448"/>
              <a:gd name="T3" fmla="*/ 2147483647 h 100"/>
              <a:gd name="T4" fmla="*/ 2147483647 w 448"/>
              <a:gd name="T5" fmla="*/ 2147483647 h 100"/>
              <a:gd name="T6" fmla="*/ 0 60000 65536"/>
              <a:gd name="T7" fmla="*/ 0 60000 65536"/>
              <a:gd name="T8" fmla="*/ 0 60000 65536"/>
              <a:gd name="T9" fmla="*/ 0 w 448"/>
              <a:gd name="T10" fmla="*/ 0 h 100"/>
              <a:gd name="T11" fmla="*/ 448 w 448"/>
              <a:gd name="T12" fmla="*/ 100 h 1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8" h="100">
                <a:moveTo>
                  <a:pt x="0" y="28"/>
                </a:moveTo>
                <a:cubicBezTo>
                  <a:pt x="74" y="14"/>
                  <a:pt x="149" y="0"/>
                  <a:pt x="224" y="12"/>
                </a:cubicBezTo>
                <a:cubicBezTo>
                  <a:pt x="299" y="24"/>
                  <a:pt x="411" y="81"/>
                  <a:pt x="448" y="100"/>
                </a:cubicBezTo>
              </a:path>
            </a:pathLst>
          </a:custGeom>
          <a:noFill/>
          <a:ln w="9525">
            <a:solidFill>
              <a:srgbClr val="000000"/>
            </a:solidFill>
            <a:prstDash val="dashDot"/>
            <a:round/>
            <a:headEnd/>
            <a:tailEnd/>
          </a:ln>
        </p:spPr>
        <p:txBody>
          <a:bodyPr wrap="none" lIns="0" anchor="ctr"/>
          <a:lstStyle/>
          <a:p>
            <a:endParaRPr lang="en-US"/>
          </a:p>
        </p:txBody>
      </p:sp>
      <p:sp>
        <p:nvSpPr>
          <p:cNvPr id="29712" name="Freeform 17"/>
          <p:cNvSpPr>
            <a:spLocks/>
          </p:cNvSpPr>
          <p:nvPr/>
        </p:nvSpPr>
        <p:spPr bwMode="auto">
          <a:xfrm>
            <a:off x="3411538" y="3721100"/>
            <a:ext cx="93662" cy="444500"/>
          </a:xfrm>
          <a:custGeom>
            <a:avLst/>
            <a:gdLst>
              <a:gd name="T0" fmla="*/ 2147483647 w 59"/>
              <a:gd name="T1" fmla="*/ 0 h 280"/>
              <a:gd name="T2" fmla="*/ 2147483647 w 59"/>
              <a:gd name="T3" fmla="*/ 2147483647 h 280"/>
              <a:gd name="T4" fmla="*/ 2147483647 w 59"/>
              <a:gd name="T5" fmla="*/ 2147483647 h 280"/>
              <a:gd name="T6" fmla="*/ 0 60000 65536"/>
              <a:gd name="T7" fmla="*/ 0 60000 65536"/>
              <a:gd name="T8" fmla="*/ 0 60000 65536"/>
              <a:gd name="T9" fmla="*/ 0 w 59"/>
              <a:gd name="T10" fmla="*/ 0 h 280"/>
              <a:gd name="T11" fmla="*/ 59 w 59"/>
              <a:gd name="T12" fmla="*/ 280 h 2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" h="280">
                <a:moveTo>
                  <a:pt x="43" y="0"/>
                </a:moveTo>
                <a:cubicBezTo>
                  <a:pt x="21" y="40"/>
                  <a:pt x="0" y="81"/>
                  <a:pt x="3" y="128"/>
                </a:cubicBezTo>
                <a:cubicBezTo>
                  <a:pt x="6" y="175"/>
                  <a:pt x="52" y="259"/>
                  <a:pt x="59" y="280"/>
                </a:cubicBezTo>
              </a:path>
            </a:pathLst>
          </a:custGeom>
          <a:noFill/>
          <a:ln w="9525">
            <a:solidFill>
              <a:srgbClr val="000000"/>
            </a:solidFill>
            <a:prstDash val="dashDot"/>
            <a:round/>
            <a:headEnd/>
            <a:tailEnd/>
          </a:ln>
        </p:spPr>
        <p:txBody>
          <a:bodyPr wrap="none" lIns="0" anchor="ctr"/>
          <a:lstStyle/>
          <a:p>
            <a:endParaRPr lang="en-US"/>
          </a:p>
        </p:txBody>
      </p:sp>
      <p:sp>
        <p:nvSpPr>
          <p:cNvPr id="29713" name="Rectangle 18"/>
          <p:cNvSpPr>
            <a:spLocks noChangeArrowheads="1"/>
          </p:cNvSpPr>
          <p:nvPr/>
        </p:nvSpPr>
        <p:spPr bwMode="auto">
          <a:xfrm>
            <a:off x="6197600" y="3556000"/>
            <a:ext cx="56991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ctr"/>
            <a:r>
              <a:rPr lang="en-US" sz="1400" b="1">
                <a:solidFill>
                  <a:srgbClr val="C0C0C0"/>
                </a:solidFill>
              </a:rPr>
              <a:t>F</a:t>
            </a:r>
            <a:r>
              <a:rPr lang="en-US" sz="1400" b="1" baseline="-25000">
                <a:solidFill>
                  <a:srgbClr val="C0C0C0"/>
                </a:solidFill>
              </a:rPr>
              <a:t>R</a:t>
            </a:r>
          </a:p>
        </p:txBody>
      </p:sp>
      <p:sp>
        <p:nvSpPr>
          <p:cNvPr id="29714" name="Rectangle 19"/>
          <p:cNvSpPr>
            <a:spLocks noChangeArrowheads="1"/>
          </p:cNvSpPr>
          <p:nvPr/>
        </p:nvSpPr>
        <p:spPr bwMode="auto">
          <a:xfrm>
            <a:off x="4864100" y="2717800"/>
            <a:ext cx="56991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ctr"/>
            <a:r>
              <a:rPr lang="en-US" sz="1400" b="1">
                <a:solidFill>
                  <a:srgbClr val="C0C0C0"/>
                </a:solidFill>
              </a:rPr>
              <a:t>F</a:t>
            </a:r>
            <a:r>
              <a:rPr lang="en-US" sz="1400" b="1" baseline="-25000">
                <a:solidFill>
                  <a:srgbClr val="C0C0C0"/>
                </a:solidFill>
              </a:rPr>
              <a:t>R</a:t>
            </a:r>
          </a:p>
        </p:txBody>
      </p:sp>
      <p:sp>
        <p:nvSpPr>
          <p:cNvPr id="29715" name="Rectangle 20"/>
          <p:cNvSpPr>
            <a:spLocks noChangeArrowheads="1"/>
          </p:cNvSpPr>
          <p:nvPr/>
        </p:nvSpPr>
        <p:spPr bwMode="auto">
          <a:xfrm>
            <a:off x="2540000" y="3797300"/>
            <a:ext cx="56991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ctr"/>
            <a:r>
              <a:rPr lang="en-US" sz="1400" b="1">
                <a:solidFill>
                  <a:srgbClr val="C0C0C0"/>
                </a:solidFill>
              </a:rPr>
              <a:t>F</a:t>
            </a:r>
            <a:r>
              <a:rPr lang="en-US" sz="1400" b="1" baseline="-25000">
                <a:solidFill>
                  <a:srgbClr val="C0C0C0"/>
                </a:solidFill>
              </a:rPr>
              <a:t>R</a:t>
            </a:r>
          </a:p>
        </p:txBody>
      </p:sp>
      <p:pic>
        <p:nvPicPr>
          <p:cNvPr id="29716" name="Picture 21"/>
          <p:cNvPicPr>
            <a:picLocks noChangeAspect="1" noChangeArrowheads="1"/>
          </p:cNvPicPr>
          <p:nvPr/>
        </p:nvPicPr>
        <p:blipFill>
          <a:blip r:embed="rId6"/>
          <a:srcRect l="2580" r="12257"/>
          <a:stretch>
            <a:fillRect/>
          </a:stretch>
        </p:blipFill>
        <p:spPr bwMode="auto">
          <a:xfrm rot="10800000">
            <a:off x="3990975" y="3422650"/>
            <a:ext cx="277813" cy="274638"/>
          </a:xfrm>
          <a:prstGeom prst="rect">
            <a:avLst/>
          </a:prstGeom>
          <a:solidFill>
            <a:srgbClr val="FF0000">
              <a:alpha val="45882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9717" name="Rectangle 22"/>
          <p:cNvSpPr>
            <a:spLocks noChangeArrowheads="1"/>
          </p:cNvSpPr>
          <p:nvPr/>
        </p:nvSpPr>
        <p:spPr bwMode="auto">
          <a:xfrm>
            <a:off x="190500" y="5486400"/>
            <a:ext cx="6310313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ctr"/>
            <a:r>
              <a:rPr lang="en-US" sz="1400" b="1"/>
              <a:t>Wall of tank provides reactionary force to expel liquid from tank.</a:t>
            </a:r>
            <a:br>
              <a:rPr lang="en-US" sz="1400" b="1"/>
            </a:br>
            <a:r>
              <a:rPr lang="en-US" sz="1400" b="1">
                <a:solidFill>
                  <a:srgbClr val="0E03EF"/>
                </a:solidFill>
              </a:rPr>
              <a:t>(Tank wall is functioning as a pump diaphragm/spring)</a:t>
            </a:r>
          </a:p>
        </p:txBody>
      </p:sp>
      <p:sp>
        <p:nvSpPr>
          <p:cNvPr id="29718" name="Line 23"/>
          <p:cNvSpPr>
            <a:spLocks noChangeShapeType="1"/>
          </p:cNvSpPr>
          <p:nvPr/>
        </p:nvSpPr>
        <p:spPr bwMode="auto">
          <a:xfrm rot="636216" flipV="1">
            <a:off x="3878263" y="4641850"/>
            <a:ext cx="925512" cy="846138"/>
          </a:xfrm>
          <a:prstGeom prst="line">
            <a:avLst/>
          </a:prstGeom>
          <a:noFill/>
          <a:ln w="38100">
            <a:solidFill>
              <a:srgbClr val="0E03EF"/>
            </a:solidFill>
            <a:round/>
            <a:headEnd/>
            <a:tailEnd type="oval" w="med" len="med"/>
          </a:ln>
        </p:spPr>
        <p:txBody>
          <a:bodyPr wrap="none" lIns="0" anchor="ctr"/>
          <a:lstStyle/>
          <a:p>
            <a:endParaRPr lang="en-US"/>
          </a:p>
        </p:txBody>
      </p:sp>
      <p:sp>
        <p:nvSpPr>
          <p:cNvPr id="29719" name="Rectangle 24"/>
          <p:cNvSpPr>
            <a:spLocks noChangeArrowheads="1"/>
          </p:cNvSpPr>
          <p:nvPr/>
        </p:nvSpPr>
        <p:spPr bwMode="auto">
          <a:xfrm>
            <a:off x="733425" y="1671638"/>
            <a:ext cx="3038475" cy="915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ctr"/>
            <a:r>
              <a:rPr lang="en-US" b="1" u="sng">
                <a:solidFill>
                  <a:srgbClr val="0E03EF"/>
                </a:solidFill>
              </a:rPr>
              <a:t>If hose or engine leak</a:t>
            </a:r>
            <a:r>
              <a:rPr lang="en-US" b="1">
                <a:solidFill>
                  <a:srgbClr val="0E03EF"/>
                </a:solidFill>
              </a:rPr>
              <a:t>… Pumping Cycle Continues until tank is empty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38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3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Ricks2001LundProV2025"/>
          <p:cNvPicPr>
            <a:picLocks noChangeAspect="1" noChangeArrowheads="1"/>
          </p:cNvPicPr>
          <p:nvPr/>
        </p:nvPicPr>
        <p:blipFill>
          <a:blip r:embed="rId2">
            <a:lum contrast="22000"/>
            <a:grayscl/>
          </a:blip>
          <a:srcRect l="716" t="3198" r="52293" b="67781"/>
          <a:stretch>
            <a:fillRect/>
          </a:stretch>
        </p:blipFill>
        <p:spPr bwMode="auto">
          <a:xfrm>
            <a:off x="3032125" y="1255713"/>
            <a:ext cx="4995863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3" descr="Boot%202"/>
          <p:cNvPicPr>
            <a:picLocks noChangeAspect="1" noChangeArrowheads="1"/>
          </p:cNvPicPr>
          <p:nvPr/>
        </p:nvPicPr>
        <p:blipFill>
          <a:blip r:embed="rId3">
            <a:lum bright="28000" contrast="6000"/>
            <a:grayscl/>
          </a:blip>
          <a:srcRect l="5280" t="28481" r="10800" b="31520"/>
          <a:stretch>
            <a:fillRect/>
          </a:stretch>
        </p:blipFill>
        <p:spPr bwMode="auto">
          <a:xfrm>
            <a:off x="593725" y="3303588"/>
            <a:ext cx="362426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4" descr="93procraft"/>
          <p:cNvPicPr>
            <a:picLocks noChangeAspect="1" noChangeArrowheads="1"/>
          </p:cNvPicPr>
          <p:nvPr/>
        </p:nvPicPr>
        <p:blipFill>
          <a:blip r:embed="rId4">
            <a:grayscl/>
          </a:blip>
          <a:srcRect l="12732" t="28770" r="2254" b="42929"/>
          <a:stretch>
            <a:fillRect/>
          </a:stretch>
        </p:blipFill>
        <p:spPr bwMode="auto">
          <a:xfrm>
            <a:off x="3308350" y="4849813"/>
            <a:ext cx="517525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 descr="boatrent"/>
          <p:cNvPicPr>
            <a:picLocks noChangeAspect="1" noChangeArrowheads="1"/>
          </p:cNvPicPr>
          <p:nvPr/>
        </p:nvPicPr>
        <p:blipFill>
          <a:blip r:embed="rId5">
            <a:lum bright="40000" contrast="4000"/>
            <a:grayscl/>
          </a:blip>
          <a:srcRect l="6250" t="35606" r="3000" b="16667"/>
          <a:stretch>
            <a:fillRect/>
          </a:stretch>
        </p:blipFill>
        <p:spPr bwMode="auto">
          <a:xfrm>
            <a:off x="5969000" y="3784600"/>
            <a:ext cx="2465388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635000" y="546100"/>
            <a:ext cx="32258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>
                <a:solidFill>
                  <a:srgbClr val="0E03EF"/>
                </a:solidFill>
              </a:rPr>
              <a:t>Tilted Engine Applications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boomersboat"/>
          <p:cNvPicPr>
            <a:picLocks noChangeAspect="1" noChangeArrowheads="1"/>
          </p:cNvPicPr>
          <p:nvPr/>
        </p:nvPicPr>
        <p:blipFill>
          <a:blip r:embed="rId2">
            <a:lum bright="44000" contrast="20000"/>
            <a:grayscl/>
          </a:blip>
          <a:srcRect l="6699" t="31053" r="12959" b="32977"/>
          <a:stretch>
            <a:fillRect/>
          </a:stretch>
        </p:blipFill>
        <p:spPr bwMode="auto">
          <a:xfrm>
            <a:off x="3516313" y="1419225"/>
            <a:ext cx="53213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215900" y="546100"/>
            <a:ext cx="49149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u="sng">
                <a:solidFill>
                  <a:srgbClr val="0E03EF"/>
                </a:solidFill>
              </a:rPr>
              <a:t>Dynamic “Trailering” Overflow Test</a:t>
            </a: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279400" y="3594100"/>
            <a:ext cx="40767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u="sng">
                <a:solidFill>
                  <a:srgbClr val="808080"/>
                </a:solidFill>
              </a:rPr>
              <a:t>Determine Maximum </a:t>
            </a:r>
            <a:r>
              <a:rPr lang="en-US" sz="1400" b="1" i="1" u="sng">
                <a:solidFill>
                  <a:srgbClr val="000000"/>
                </a:solidFill>
              </a:rPr>
              <a:t>Dynamic</a:t>
            </a:r>
            <a:r>
              <a:rPr lang="en-US" sz="1400" b="1" u="sng">
                <a:solidFill>
                  <a:srgbClr val="808080"/>
                </a:solidFill>
              </a:rPr>
              <a:t> Inlet Pressure</a:t>
            </a:r>
          </a:p>
        </p:txBody>
      </p:sp>
      <p:grpSp>
        <p:nvGrpSpPr>
          <p:cNvPr id="31748" name="Group 5"/>
          <p:cNvGrpSpPr>
            <a:grpSpLocks/>
          </p:cNvGrpSpPr>
          <p:nvPr/>
        </p:nvGrpSpPr>
        <p:grpSpPr bwMode="auto">
          <a:xfrm>
            <a:off x="5270500" y="3708400"/>
            <a:ext cx="3771900" cy="3025775"/>
            <a:chOff x="3320" y="2336"/>
            <a:chExt cx="2376" cy="1906"/>
          </a:xfrm>
        </p:grpSpPr>
        <p:pic>
          <p:nvPicPr>
            <p:cNvPr id="31756" name="Picture 6"/>
            <p:cNvPicPr>
              <a:picLocks noChangeAspect="1" noChangeArrowheads="1"/>
            </p:cNvPicPr>
            <p:nvPr/>
          </p:nvPicPr>
          <p:blipFill>
            <a:blip r:embed="rId3"/>
            <a:srcRect t="37146"/>
            <a:stretch>
              <a:fillRect/>
            </a:stretch>
          </p:blipFill>
          <p:spPr bwMode="auto">
            <a:xfrm>
              <a:off x="3320" y="2374"/>
              <a:ext cx="2347" cy="1868"/>
            </a:xfrm>
            <a:prstGeom prst="rect">
              <a:avLst/>
            </a:prstGeom>
            <a:noFill/>
            <a:ln w="9525" algn="ctr">
              <a:solidFill>
                <a:srgbClr val="808080"/>
              </a:solidFill>
              <a:miter lim="800000"/>
              <a:headEnd/>
              <a:tailEnd/>
            </a:ln>
          </p:spPr>
        </p:pic>
        <p:sp>
          <p:nvSpPr>
            <p:cNvPr id="31757" name="Text Box 7"/>
            <p:cNvSpPr txBox="1">
              <a:spLocks noChangeArrowheads="1"/>
            </p:cNvSpPr>
            <p:nvPr/>
          </p:nvSpPr>
          <p:spPr bwMode="auto">
            <a:xfrm>
              <a:off x="4560" y="2336"/>
              <a:ext cx="1136" cy="29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solidFill>
                    <a:srgbClr val="000000"/>
                  </a:solidFill>
                </a:rPr>
                <a:t>Ref. Vapor Separator (Optimax)</a:t>
              </a:r>
            </a:p>
          </p:txBody>
        </p:sp>
        <p:sp>
          <p:nvSpPr>
            <p:cNvPr id="31758" name="AutoShape 8"/>
            <p:cNvSpPr>
              <a:spLocks noChangeArrowheads="1"/>
            </p:cNvSpPr>
            <p:nvPr/>
          </p:nvSpPr>
          <p:spPr bwMode="auto">
            <a:xfrm>
              <a:off x="3608" y="2496"/>
              <a:ext cx="104" cy="360"/>
            </a:xfrm>
            <a:prstGeom prst="upDownArrow">
              <a:avLst>
                <a:gd name="adj1" fmla="val 50000"/>
                <a:gd name="adj2" fmla="val 69231"/>
              </a:avLst>
            </a:prstGeom>
            <a:solidFill>
              <a:srgbClr val="0E03EF">
                <a:alpha val="54117"/>
              </a:srgbClr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anchor="ctr"/>
            <a:lstStyle/>
            <a:p>
              <a:endParaRPr lang="en-US"/>
            </a:p>
          </p:txBody>
        </p:sp>
      </p:grpSp>
      <p:sp>
        <p:nvSpPr>
          <p:cNvPr id="31749" name="AutoShape 9"/>
          <p:cNvSpPr>
            <a:spLocks noChangeArrowheads="1"/>
          </p:cNvSpPr>
          <p:nvPr/>
        </p:nvSpPr>
        <p:spPr bwMode="auto">
          <a:xfrm>
            <a:off x="4305300" y="2082800"/>
            <a:ext cx="165100" cy="952500"/>
          </a:xfrm>
          <a:prstGeom prst="upDownArrow">
            <a:avLst>
              <a:gd name="adj1" fmla="val 50000"/>
              <a:gd name="adj2" fmla="val 115385"/>
            </a:avLst>
          </a:prstGeom>
          <a:solidFill>
            <a:srgbClr val="0E03EF">
              <a:alpha val="54117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0" anchor="ctr"/>
          <a:lstStyle/>
          <a:p>
            <a:endParaRPr lang="en-US"/>
          </a:p>
        </p:txBody>
      </p:sp>
      <p:sp>
        <p:nvSpPr>
          <p:cNvPr id="31750" name="Rectangle 10"/>
          <p:cNvSpPr>
            <a:spLocks noChangeArrowheads="1"/>
          </p:cNvSpPr>
          <p:nvPr/>
        </p:nvSpPr>
        <p:spPr bwMode="auto">
          <a:xfrm>
            <a:off x="6108700" y="4267200"/>
            <a:ext cx="927100" cy="177800"/>
          </a:xfrm>
          <a:prstGeom prst="rect">
            <a:avLst/>
          </a:prstGeom>
          <a:solidFill>
            <a:srgbClr val="0E03EF">
              <a:alpha val="30196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0" anchor="ctr"/>
          <a:lstStyle/>
          <a:p>
            <a:endParaRPr lang="en-US"/>
          </a:p>
        </p:txBody>
      </p:sp>
      <p:sp>
        <p:nvSpPr>
          <p:cNvPr id="31751" name="Rectangle 11"/>
          <p:cNvSpPr>
            <a:spLocks noChangeArrowheads="1"/>
          </p:cNvSpPr>
          <p:nvPr/>
        </p:nvSpPr>
        <p:spPr bwMode="auto">
          <a:xfrm>
            <a:off x="5765800" y="6248400"/>
            <a:ext cx="1079500" cy="177800"/>
          </a:xfrm>
          <a:prstGeom prst="rect">
            <a:avLst/>
          </a:prstGeom>
          <a:solidFill>
            <a:srgbClr val="0E03EF">
              <a:alpha val="30196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0" anchor="ctr"/>
          <a:lstStyle/>
          <a:p>
            <a:endParaRPr lang="en-US"/>
          </a:p>
        </p:txBody>
      </p:sp>
      <p:sp>
        <p:nvSpPr>
          <p:cNvPr id="31752" name="Rectangle 12"/>
          <p:cNvSpPr>
            <a:spLocks noChangeArrowheads="1"/>
          </p:cNvSpPr>
          <p:nvPr/>
        </p:nvSpPr>
        <p:spPr bwMode="auto">
          <a:xfrm>
            <a:off x="8204200" y="6248400"/>
            <a:ext cx="736600" cy="177800"/>
          </a:xfrm>
          <a:prstGeom prst="rect">
            <a:avLst/>
          </a:prstGeom>
          <a:solidFill>
            <a:srgbClr val="0E03EF">
              <a:alpha val="30196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0" anchor="ctr"/>
          <a:lstStyle/>
          <a:p>
            <a:endParaRPr lang="en-US"/>
          </a:p>
        </p:txBody>
      </p:sp>
      <p:sp>
        <p:nvSpPr>
          <p:cNvPr id="31753" name="Text Box 13"/>
          <p:cNvSpPr txBox="1">
            <a:spLocks noChangeArrowheads="1"/>
          </p:cNvSpPr>
          <p:nvPr/>
        </p:nvSpPr>
        <p:spPr bwMode="auto">
          <a:xfrm>
            <a:off x="6578600" y="4572000"/>
            <a:ext cx="2006600" cy="6413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>
                <a:solidFill>
                  <a:srgbClr val="0E03EF"/>
                </a:solidFill>
              </a:rPr>
              <a:t>Combined</a:t>
            </a:r>
            <a:br>
              <a:rPr lang="en-US" b="1" i="1">
                <a:solidFill>
                  <a:srgbClr val="0E03EF"/>
                </a:solidFill>
              </a:rPr>
            </a:br>
            <a:r>
              <a:rPr lang="en-US" b="1" i="1">
                <a:solidFill>
                  <a:srgbClr val="0E03EF"/>
                </a:solidFill>
              </a:rPr>
              <a:t>Tilt and Turn</a:t>
            </a:r>
          </a:p>
        </p:txBody>
      </p:sp>
      <p:sp>
        <p:nvSpPr>
          <p:cNvPr id="31754" name="Text Box 14"/>
          <p:cNvSpPr txBox="1">
            <a:spLocks noChangeArrowheads="1"/>
          </p:cNvSpPr>
          <p:nvPr/>
        </p:nvSpPr>
        <p:spPr bwMode="auto">
          <a:xfrm>
            <a:off x="7061200" y="5346700"/>
            <a:ext cx="927100" cy="3968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/>
              <a:t> Worst-Case</a:t>
            </a:r>
            <a:br>
              <a:rPr lang="en-US" sz="1000"/>
            </a:br>
            <a:r>
              <a:rPr lang="en-US" sz="1000"/>
              <a:t> Turn</a:t>
            </a:r>
          </a:p>
        </p:txBody>
      </p:sp>
      <p:sp>
        <p:nvSpPr>
          <p:cNvPr id="31755" name="Text Box 15"/>
          <p:cNvSpPr txBox="1">
            <a:spLocks noChangeArrowheads="1"/>
          </p:cNvSpPr>
          <p:nvPr/>
        </p:nvSpPr>
        <p:spPr bwMode="auto">
          <a:xfrm>
            <a:off x="266700" y="3987800"/>
            <a:ext cx="4813300" cy="158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arenR"/>
            </a:pPr>
            <a:r>
              <a:rPr lang="en-US" sz="1400"/>
              <a:t>Position test unit at 70° tilt and 30° turn. </a:t>
            </a:r>
          </a:p>
          <a:p>
            <a:pPr marL="342900" indent="-342900">
              <a:spcBef>
                <a:spcPct val="50000"/>
              </a:spcBef>
              <a:buFontTx/>
              <a:buAutoNum type="arabicParenR"/>
            </a:pPr>
            <a:r>
              <a:rPr lang="en-US" sz="1400"/>
              <a:t>Route clear vent hose to container for overflow capture</a:t>
            </a:r>
          </a:p>
          <a:p>
            <a:pPr marL="342900" indent="-342900">
              <a:spcBef>
                <a:spcPct val="50000"/>
              </a:spcBef>
              <a:buFontTx/>
              <a:buAutoNum type="arabicParenR"/>
            </a:pPr>
            <a:r>
              <a:rPr lang="en-US" sz="1400"/>
              <a:t>Fill float bowl completely full (overflow into vent hose)</a:t>
            </a:r>
          </a:p>
          <a:p>
            <a:pPr marL="342900" indent="-342900">
              <a:spcBef>
                <a:spcPct val="50000"/>
              </a:spcBef>
              <a:buFontTx/>
              <a:buAutoNum type="arabicParenR"/>
            </a:pPr>
            <a:r>
              <a:rPr lang="en-US" sz="1400"/>
              <a:t>Accelerate assembly per respective value above</a:t>
            </a:r>
          </a:p>
          <a:p>
            <a:pPr marL="342900" indent="-342900">
              <a:spcBef>
                <a:spcPct val="50000"/>
              </a:spcBef>
              <a:buFontTx/>
              <a:buAutoNum type="arabicParenR"/>
            </a:pPr>
            <a:r>
              <a:rPr lang="en-US" sz="1400"/>
              <a:t>Apply pressure, monitor overflow for “pop-off” value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Fuel System Vent Tilt Study Mercury 6-15 2S Trailer Test 2"/>
          <p:cNvPicPr>
            <a:picLocks noChangeAspect="1" noChangeArrowheads="1"/>
          </p:cNvPicPr>
          <p:nvPr/>
        </p:nvPicPr>
        <p:blipFill>
          <a:blip r:embed="rId3"/>
          <a:srcRect l="43036" t="26530" r="12245" b="27211"/>
          <a:stretch>
            <a:fillRect/>
          </a:stretch>
        </p:blipFill>
        <p:spPr bwMode="auto">
          <a:xfrm>
            <a:off x="5257800" y="3749675"/>
            <a:ext cx="372110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3" descr="Fuel System Vent Tilt Study Mercury 6-15 2S Trailer Test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52400"/>
            <a:ext cx="27178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4" descr="IMG_1763"/>
          <p:cNvPicPr>
            <a:picLocks noChangeAspect="1" noChangeArrowheads="1"/>
          </p:cNvPicPr>
          <p:nvPr/>
        </p:nvPicPr>
        <p:blipFill>
          <a:blip r:embed="rId5"/>
          <a:srcRect l="24298" t="29907" r="11215" b="17757"/>
          <a:stretch>
            <a:fillRect/>
          </a:stretch>
        </p:blipFill>
        <p:spPr bwMode="auto">
          <a:xfrm>
            <a:off x="5715000" y="152400"/>
            <a:ext cx="32766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 descr="IMG_1765"/>
          <p:cNvPicPr>
            <a:picLocks noChangeAspect="1" noChangeArrowheads="1"/>
          </p:cNvPicPr>
          <p:nvPr/>
        </p:nvPicPr>
        <p:blipFill>
          <a:blip r:embed="rId6"/>
          <a:srcRect r="24298"/>
          <a:stretch>
            <a:fillRect/>
          </a:stretch>
        </p:blipFill>
        <p:spPr bwMode="auto">
          <a:xfrm>
            <a:off x="152400" y="3586163"/>
            <a:ext cx="266700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Fuel System Vent Tilt Study Mercury 25-30 4 S Trailer Over Tracks.ASF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362200" y="1711325"/>
            <a:ext cx="4203700" cy="31527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3295650" y="168275"/>
            <a:ext cx="2046288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91440"/>
          <a:lstStyle/>
          <a:p>
            <a:pPr algn="ctr"/>
            <a:r>
              <a:rPr lang="en-US" sz="4400">
                <a:solidFill>
                  <a:srgbClr val="0E03EF"/>
                </a:solidFill>
              </a:rPr>
              <a:t>Rough Road Testing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" fill="hold"/>
                                        <p:tgtEl>
                                          <p:spTgt spid="368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687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8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68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7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2"/>
          <p:cNvSpPr>
            <a:spLocks noChangeArrowheads="1"/>
          </p:cNvSpPr>
          <p:nvPr/>
        </p:nvSpPr>
        <p:spPr bwMode="auto">
          <a:xfrm>
            <a:off x="0" y="20066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894" name="Text Box 3"/>
          <p:cNvSpPr txBox="1">
            <a:spLocks noChangeArrowheads="1"/>
          </p:cNvSpPr>
          <p:nvPr/>
        </p:nvSpPr>
        <p:spPr bwMode="auto">
          <a:xfrm>
            <a:off x="0" y="5943600"/>
            <a:ext cx="91440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Transom Vertical Motion Time History, 25 MPH, RR XING</a:t>
            </a:r>
          </a:p>
        </p:txBody>
      </p:sp>
      <p:graphicFrame>
        <p:nvGraphicFramePr>
          <p:cNvPr id="37892" name="Object 4"/>
          <p:cNvGraphicFramePr>
            <a:graphicFrameLocks noChangeAspect="1"/>
          </p:cNvGraphicFramePr>
          <p:nvPr>
            <p:ph idx="1"/>
          </p:nvPr>
        </p:nvGraphicFramePr>
        <p:xfrm>
          <a:off x="152400" y="609600"/>
          <a:ext cx="8763000" cy="5416550"/>
        </p:xfrm>
        <a:graphic>
          <a:graphicData uri="http://schemas.openxmlformats.org/presentationml/2006/ole">
            <p:oleObj spid="_x0000_s37892" name="Active Picture" r:id="rId3" imgW="4659840" imgH="2880000" progId="">
              <p:embed/>
            </p:oleObj>
          </a:graphicData>
        </a:graphic>
      </p:graphicFrame>
      <p:pic>
        <p:nvPicPr>
          <p:cNvPr id="37895" name="Picture 5" descr="IMG_177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2800" y="251460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6" descr="IMG_177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2800" y="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7" descr="IMG_177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62800" y="453390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8" name="Rectangle 8"/>
          <p:cNvSpPr>
            <a:spLocks noChangeArrowheads="1"/>
          </p:cNvSpPr>
          <p:nvPr/>
        </p:nvSpPr>
        <p:spPr bwMode="auto">
          <a:xfrm>
            <a:off x="228600" y="304800"/>
            <a:ext cx="37973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2400" u="sng">
                <a:solidFill>
                  <a:srgbClr val="0E03EF"/>
                </a:solidFill>
              </a:rPr>
              <a:t>Rough Road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261</Words>
  <Application>Microsoft Office PowerPoint</Application>
  <PresentationFormat>On-screen Show (4:3)</PresentationFormat>
  <Paragraphs>50</Paragraphs>
  <Slides>10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Design Template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Wingdings</vt:lpstr>
      <vt:lpstr>1_Default Design</vt:lpstr>
      <vt:lpstr>Office Theme</vt:lpstr>
      <vt:lpstr>Active Picture</vt:lpstr>
      <vt:lpstr>Slide 1</vt:lpstr>
      <vt:lpstr>EPA Regulation §(1060.105 (c))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NMMA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Christine Pomorski</dc:creator>
  <cp:lastModifiedBy>NMMA</cp:lastModifiedBy>
  <cp:revision>6</cp:revision>
  <dcterms:created xsi:type="dcterms:W3CDTF">2009-09-15T19:30:53Z</dcterms:created>
  <dcterms:modified xsi:type="dcterms:W3CDTF">2009-10-22T20:01:03Z</dcterms:modified>
</cp:coreProperties>
</file>